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668" r:id="rId3"/>
    <p:sldId id="1094" r:id="rId4"/>
    <p:sldId id="259" r:id="rId5"/>
    <p:sldId id="1095" r:id="rId6"/>
    <p:sldId id="1078" r:id="rId7"/>
    <p:sldId id="1082" r:id="rId8"/>
    <p:sldId id="1083" r:id="rId9"/>
    <p:sldId id="1096" r:id="rId10"/>
    <p:sldId id="1079" r:id="rId11"/>
    <p:sldId id="1097" r:id="rId12"/>
    <p:sldId id="1084" r:id="rId13"/>
    <p:sldId id="1085" r:id="rId14"/>
    <p:sldId id="1086" r:id="rId15"/>
    <p:sldId id="1090" r:id="rId16"/>
    <p:sldId id="1087" r:id="rId17"/>
    <p:sldId id="1098" r:id="rId18"/>
    <p:sldId id="1088" r:id="rId19"/>
    <p:sldId id="1091" r:id="rId20"/>
    <p:sldId id="1099" r:id="rId21"/>
    <p:sldId id="1089" r:id="rId22"/>
    <p:sldId id="258" r:id="rId23"/>
    <p:sldId id="1092" r:id="rId24"/>
    <p:sldId id="1101" r:id="rId25"/>
    <p:sldId id="1100" r:id="rId26"/>
    <p:sldId id="10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5EA2CF-6BC7-584F-83C9-AD151E8A7D90}">
          <p14:sldIdLst>
            <p14:sldId id="257"/>
            <p14:sldId id="668"/>
          </p14:sldIdLst>
        </p14:section>
        <p14:section name="Business Understanding" id="{6B5C3671-1930-924A-8535-3D9230A3A2EB}">
          <p14:sldIdLst>
            <p14:sldId id="1094"/>
            <p14:sldId id="259"/>
          </p14:sldIdLst>
        </p14:section>
        <p14:section name="Data Understanding" id="{F600B487-5243-2A43-B511-B65915E44B36}">
          <p14:sldIdLst>
            <p14:sldId id="1095"/>
            <p14:sldId id="1078"/>
            <p14:sldId id="1082"/>
            <p14:sldId id="1083"/>
          </p14:sldIdLst>
        </p14:section>
        <p14:section name="Data Preparation" id="{82D04016-0397-3B49-B3C8-C506FAC97D86}">
          <p14:sldIdLst>
            <p14:sldId id="1096"/>
            <p14:sldId id="1079"/>
          </p14:sldIdLst>
        </p14:section>
        <p14:section name="Modelling" id="{1FFA33BA-DDB1-3346-96CA-F8CC635C76ED}">
          <p14:sldIdLst>
            <p14:sldId id="1097"/>
            <p14:sldId id="1084"/>
            <p14:sldId id="1085"/>
            <p14:sldId id="1086"/>
            <p14:sldId id="1090"/>
            <p14:sldId id="1087"/>
          </p14:sldIdLst>
        </p14:section>
        <p14:section name="Evaluation" id="{47005F6F-D87B-224A-BA0D-FD9B56A0879E}">
          <p14:sldIdLst>
            <p14:sldId id="1098"/>
            <p14:sldId id="1088"/>
            <p14:sldId id="1091"/>
          </p14:sldIdLst>
        </p14:section>
        <p14:section name="Deployment" id="{41ACF2FA-E6D0-0B4A-94C4-ED24E92F7DEB}">
          <p14:sldIdLst>
            <p14:sldId id="1099"/>
            <p14:sldId id="1089"/>
          </p14:sldIdLst>
        </p14:section>
        <p14:section name="Ending" id="{4F4D1073-0D1A-AB41-AF30-F61004D5F75C}">
          <p14:sldIdLst>
            <p14:sldId id="258"/>
            <p14:sldId id="1092"/>
            <p14:sldId id="1101"/>
            <p14:sldId id="1100"/>
            <p14:sldId id="10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C0"/>
    <a:srgbClr val="003E69"/>
    <a:srgbClr val="00A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1"/>
    <p:restoredTop sz="94704"/>
  </p:normalViewPr>
  <p:slideViewPr>
    <p:cSldViewPr snapToGrid="0" snapToObjects="1">
      <p:cViewPr varScale="1">
        <p:scale>
          <a:sx n="95" d="100"/>
          <a:sy n="95" d="100"/>
        </p:scale>
        <p:origin x="84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B39BF-7CCA-BD43-B026-B0914FF1E12A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0ACC2-EADC-994C-A38E-AFCDC2BEC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13B8D1-E409-465F-BB17-06DF2B06A9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4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8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1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3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1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8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8487236" y="-14288"/>
            <a:ext cx="2180764" cy="6882964"/>
            <a:chOff x="2700127" y="-1614488"/>
            <a:chExt cx="2180764" cy="687228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3244825" y="-1614488"/>
              <a:ext cx="274320" cy="6872288"/>
            </a:xfrm>
            <a:prstGeom prst="rect">
              <a:avLst/>
            </a:prstGeom>
            <a:solidFill>
              <a:srgbClr val="F389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517174" y="-1614488"/>
              <a:ext cx="274320" cy="6872288"/>
            </a:xfrm>
            <a:prstGeom prst="rect">
              <a:avLst/>
            </a:prstGeom>
            <a:solidFill>
              <a:srgbClr val="7F1B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789523" y="-1614488"/>
              <a:ext cx="274320" cy="6872288"/>
            </a:xfrm>
            <a:prstGeom prst="rect">
              <a:avLst/>
            </a:prstGeom>
            <a:solidFill>
              <a:srgbClr val="B41E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061872" y="-1614488"/>
              <a:ext cx="274320" cy="6872288"/>
            </a:xfrm>
            <a:prstGeom prst="rect">
              <a:avLst/>
            </a:prstGeom>
            <a:solidFill>
              <a:srgbClr val="00A6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4334221" y="-1614488"/>
              <a:ext cx="274320" cy="6872288"/>
            </a:xfrm>
            <a:prstGeom prst="rect">
              <a:avLst/>
            </a:prstGeom>
            <a:solidFill>
              <a:srgbClr val="008A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4606571" y="-1614488"/>
              <a:ext cx="274320" cy="6872288"/>
            </a:xfrm>
            <a:prstGeom prst="rect">
              <a:avLst/>
            </a:prstGeom>
            <a:solidFill>
              <a:srgbClr val="003E6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2972476" y="-1614488"/>
              <a:ext cx="274320" cy="6872288"/>
            </a:xfrm>
            <a:prstGeom prst="rect">
              <a:avLst/>
            </a:prstGeom>
            <a:solidFill>
              <a:srgbClr val="96132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700127" y="-1614488"/>
              <a:ext cx="274320" cy="6872288"/>
            </a:xfrm>
            <a:prstGeom prst="rect">
              <a:avLst/>
            </a:prstGeom>
            <a:solidFill>
              <a:srgbClr val="EF4D3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433711" y="1122363"/>
            <a:ext cx="571969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baseline="0" dirty="0">
                <a:solidFill>
                  <a:srgbClr val="23232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433711" y="3602038"/>
            <a:ext cx="5719690" cy="16557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solidFill>
                  <a:srgbClr val="969696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1" y="6503551"/>
            <a:ext cx="2057400" cy="365125"/>
          </a:xfrm>
        </p:spPr>
        <p:txBody>
          <a:bodyPr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7BC314C-CA0B-D346-93C1-7D0935CD9C84}" type="datetime2">
              <a:rPr lang="en-US" smtClean="0"/>
              <a:t>Sunday, October 11, 2020</a:t>
            </a:fld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36" y="2047609"/>
            <a:ext cx="2172698" cy="21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8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DD4F-A797-E543-BEB2-E68E23A8D57C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7F2A-91AD-FB42-AFA5-BD5DB7874473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198-1DE2-F343-BDDD-69E042FCA829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83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B2798-4D32-D147-9A4F-76EA331B001A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5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4933" y="1700213"/>
            <a:ext cx="9293691" cy="4681538"/>
          </a:xfrm>
          <a:prstGeom prst="rect">
            <a:avLst/>
          </a:prstGeom>
        </p:spPr>
        <p:txBody>
          <a:bodyPr/>
          <a:lstStyle>
            <a:lvl1pPr>
              <a:tabLst>
                <a:tab pos="6729413" algn="r"/>
              </a:tabLst>
              <a:defRPr/>
            </a:lvl1pPr>
            <a:lvl2pPr>
              <a:tabLst>
                <a:tab pos="6729413" algn="r"/>
              </a:tabLst>
              <a:defRPr/>
            </a:lvl2pPr>
            <a:lvl3pPr>
              <a:tabLst>
                <a:tab pos="6729413" algn="r"/>
              </a:tabLst>
              <a:defRPr/>
            </a:lvl3pPr>
            <a:lvl4pPr>
              <a:tabLst>
                <a:tab pos="6729413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7999" y="295683"/>
            <a:ext cx="11153884" cy="1129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27177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0"/>
            <a:ext cx="12192000" cy="1122363"/>
            <a:chOff x="2700127" y="-1614488"/>
            <a:chExt cx="2180764" cy="687228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3244825" y="-1614488"/>
              <a:ext cx="274320" cy="6872288"/>
            </a:xfrm>
            <a:prstGeom prst="rect">
              <a:avLst/>
            </a:prstGeom>
            <a:solidFill>
              <a:srgbClr val="F389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517174" y="-1614488"/>
              <a:ext cx="274320" cy="6872288"/>
            </a:xfrm>
            <a:prstGeom prst="rect">
              <a:avLst/>
            </a:prstGeom>
            <a:solidFill>
              <a:srgbClr val="7F1B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789523" y="-1614488"/>
              <a:ext cx="274320" cy="6872288"/>
            </a:xfrm>
            <a:prstGeom prst="rect">
              <a:avLst/>
            </a:prstGeom>
            <a:solidFill>
              <a:srgbClr val="B41E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061872" y="-1614488"/>
              <a:ext cx="274320" cy="6872288"/>
            </a:xfrm>
            <a:prstGeom prst="rect">
              <a:avLst/>
            </a:prstGeom>
            <a:solidFill>
              <a:srgbClr val="00A6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334221" y="-1614488"/>
              <a:ext cx="274320" cy="6872288"/>
            </a:xfrm>
            <a:prstGeom prst="rect">
              <a:avLst/>
            </a:prstGeom>
            <a:solidFill>
              <a:srgbClr val="008A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606571" y="-1614488"/>
              <a:ext cx="274320" cy="6872288"/>
            </a:xfrm>
            <a:prstGeom prst="rect">
              <a:avLst/>
            </a:prstGeom>
            <a:solidFill>
              <a:srgbClr val="003E6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72476" y="-1614488"/>
              <a:ext cx="274320" cy="6872288"/>
            </a:xfrm>
            <a:prstGeom prst="rect">
              <a:avLst/>
            </a:prstGeom>
            <a:solidFill>
              <a:srgbClr val="96132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700127" y="-1614488"/>
              <a:ext cx="274320" cy="6872288"/>
            </a:xfrm>
            <a:prstGeom prst="rect">
              <a:avLst/>
            </a:prstGeom>
            <a:solidFill>
              <a:srgbClr val="EF4D3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433711" y="1122363"/>
            <a:ext cx="571969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baseline="0" dirty="0">
                <a:solidFill>
                  <a:srgbClr val="003E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433711" y="3602038"/>
            <a:ext cx="5719690" cy="16557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>
                <a:solidFill>
                  <a:srgbClr val="008AC0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1" y="6503551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lang="en-US" sz="110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fld id="{0D1ABC14-AA0F-B04B-B03D-EE9092295A8A}" type="datetime2">
              <a:rPr lang="en-US" smtClean="0"/>
              <a:t>Sunday, October 11, 2020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62" y="2047609"/>
            <a:ext cx="217627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5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854" y="-6394"/>
            <a:ext cx="1572904" cy="6870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365125"/>
            <a:ext cx="958215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>
                <a:solidFill>
                  <a:srgbClr val="23232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650" y="1825625"/>
            <a:ext cx="958215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>
                <a:solidFill>
                  <a:srgbClr val="656565"/>
                </a:solidFill>
                <a:latin typeface="+mj-lt"/>
              </a:defRPr>
            </a:lvl1pPr>
            <a:lvl2pPr>
              <a:defRPr lang="en-US" smtClean="0">
                <a:solidFill>
                  <a:srgbClr val="656565"/>
                </a:solidFill>
                <a:latin typeface="+mj-lt"/>
              </a:defRPr>
            </a:lvl2pPr>
            <a:lvl3pPr>
              <a:defRPr lang="en-US" smtClean="0">
                <a:solidFill>
                  <a:srgbClr val="656565"/>
                </a:solidFill>
                <a:latin typeface="+mj-lt"/>
              </a:defRPr>
            </a:lvl3pPr>
            <a:lvl4pPr>
              <a:defRPr lang="en-US" smtClean="0">
                <a:solidFill>
                  <a:srgbClr val="656565"/>
                </a:solidFill>
                <a:latin typeface="+mj-lt"/>
              </a:defRPr>
            </a:lvl4pPr>
            <a:lvl5pPr>
              <a:defRPr lang="en-US">
                <a:solidFill>
                  <a:srgbClr val="656565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1650" y="6356350"/>
            <a:ext cx="6381750" cy="365125"/>
          </a:xfrm>
        </p:spPr>
        <p:txBody>
          <a:bodyPr vert="horz" lIns="91440" tIns="45720" rIns="91440" bIns="45720" rtlCol="0" anchor="ctr"/>
          <a:lstStyle>
            <a:lvl1pPr>
              <a:defRPr lang="en-US">
                <a:solidFill>
                  <a:srgbClr val="969696"/>
                </a:solidFill>
              </a:defRPr>
            </a:lvl1pPr>
          </a:lstStyle>
          <a:p>
            <a:pPr algn="l"/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" y="5894352"/>
            <a:ext cx="1289304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12192000" cy="562708"/>
            <a:chOff x="2700127" y="-1614488"/>
            <a:chExt cx="2180764" cy="6872288"/>
          </a:xfrm>
        </p:grpSpPr>
        <p:sp>
          <p:nvSpPr>
            <p:cNvPr id="10" name="Rectangle 9"/>
            <p:cNvSpPr/>
            <p:nvPr userDrawn="1"/>
          </p:nvSpPr>
          <p:spPr>
            <a:xfrm>
              <a:off x="3244825" y="-1614488"/>
              <a:ext cx="274320" cy="6872288"/>
            </a:xfrm>
            <a:prstGeom prst="rect">
              <a:avLst/>
            </a:prstGeom>
            <a:solidFill>
              <a:srgbClr val="F389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517174" y="-1614488"/>
              <a:ext cx="274320" cy="6872288"/>
            </a:xfrm>
            <a:prstGeom prst="rect">
              <a:avLst/>
            </a:prstGeom>
            <a:solidFill>
              <a:srgbClr val="7F1B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789523" y="-1614488"/>
              <a:ext cx="274320" cy="6872288"/>
            </a:xfrm>
            <a:prstGeom prst="rect">
              <a:avLst/>
            </a:prstGeom>
            <a:solidFill>
              <a:srgbClr val="B41E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061872" y="-1614488"/>
              <a:ext cx="274320" cy="6872288"/>
            </a:xfrm>
            <a:prstGeom prst="rect">
              <a:avLst/>
            </a:prstGeom>
            <a:solidFill>
              <a:srgbClr val="00A6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334221" y="-1614488"/>
              <a:ext cx="274320" cy="6872288"/>
            </a:xfrm>
            <a:prstGeom prst="rect">
              <a:avLst/>
            </a:prstGeom>
            <a:solidFill>
              <a:srgbClr val="008A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606571" y="-1614488"/>
              <a:ext cx="274320" cy="6872288"/>
            </a:xfrm>
            <a:prstGeom prst="rect">
              <a:avLst/>
            </a:prstGeom>
            <a:solidFill>
              <a:srgbClr val="003E6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972476" y="-1614488"/>
              <a:ext cx="274320" cy="6872288"/>
            </a:xfrm>
            <a:prstGeom prst="rect">
              <a:avLst/>
            </a:prstGeom>
            <a:solidFill>
              <a:srgbClr val="96132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700127" y="-1614488"/>
              <a:ext cx="274320" cy="6872288"/>
            </a:xfrm>
            <a:prstGeom prst="rect">
              <a:avLst/>
            </a:prstGeom>
            <a:solidFill>
              <a:srgbClr val="EF4D3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z="1100" dirty="0">
                <a:solidFill>
                  <a:srgbClr val="65656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365125"/>
            <a:ext cx="958215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>
                <a:solidFill>
                  <a:srgbClr val="23232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650" y="1825625"/>
            <a:ext cx="958215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>
                <a:solidFill>
                  <a:srgbClr val="656565"/>
                </a:solidFill>
                <a:latin typeface="+mj-lt"/>
              </a:defRPr>
            </a:lvl1pPr>
            <a:lvl2pPr>
              <a:defRPr lang="en-US" smtClean="0">
                <a:solidFill>
                  <a:srgbClr val="656565"/>
                </a:solidFill>
                <a:latin typeface="+mj-lt"/>
              </a:defRPr>
            </a:lvl2pPr>
            <a:lvl3pPr>
              <a:defRPr lang="en-US" smtClean="0">
                <a:solidFill>
                  <a:srgbClr val="656565"/>
                </a:solidFill>
                <a:latin typeface="+mj-lt"/>
              </a:defRPr>
            </a:lvl3pPr>
            <a:lvl4pPr>
              <a:defRPr lang="en-US" smtClean="0">
                <a:solidFill>
                  <a:srgbClr val="656565"/>
                </a:solidFill>
                <a:latin typeface="+mj-lt"/>
              </a:defRPr>
            </a:lvl4pPr>
            <a:lvl5pPr>
              <a:defRPr lang="en-US">
                <a:solidFill>
                  <a:srgbClr val="656565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1650" y="6356350"/>
            <a:ext cx="6381750" cy="365125"/>
          </a:xfrm>
        </p:spPr>
        <p:txBody>
          <a:bodyPr vert="horz" lIns="91440" tIns="45720" rIns="91440" bIns="45720" rtlCol="0" anchor="ctr"/>
          <a:lstStyle>
            <a:lvl1pPr>
              <a:defRPr lang="en-US">
                <a:solidFill>
                  <a:srgbClr val="969696"/>
                </a:solidFill>
              </a:defRPr>
            </a:lvl1pPr>
          </a:lstStyle>
          <a:p>
            <a:pPr algn="l"/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969696"/>
                </a:solidFill>
              </a:defRPr>
            </a:lvl1pPr>
          </a:lstStyle>
          <a:p>
            <a:fld id="{54B2B266-7584-451A-9C75-7BE4F74A470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" y="5894170"/>
            <a:ext cx="1289486" cy="12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43B2-1FD5-404C-9BA4-C68DC37D6AE8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2B7C-D834-9F47-AC98-691B7FA24AEA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BEEB9-C73A-D647-B300-53904CB9FCD2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52BEA-6F4C-4C45-97D3-95D43AB4687B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2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D5F4-6507-8D42-A560-CFAD04FD8093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1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54DC4-2F58-0047-AFBD-C340C2E0A066}" type="datetime2">
              <a:rPr lang="en-US" smtClean="0"/>
              <a:t>Sunday, October 11,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ISOM 672 Intro to Business Analytics Group Project Team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2B266-7584-451A-9C75-7BE4F74A47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688237" y="-20371"/>
            <a:ext cx="1688237" cy="601820"/>
            <a:chOff x="-1725897" y="263"/>
            <a:chExt cx="1688237" cy="601820"/>
          </a:xfrm>
        </p:grpSpPr>
        <p:sp>
          <p:nvSpPr>
            <p:cNvPr id="10" name="TextBox 4"/>
            <p:cNvSpPr txBox="1"/>
            <p:nvPr userDrawn="1"/>
          </p:nvSpPr>
          <p:spPr>
            <a:xfrm>
              <a:off x="-1725897" y="263"/>
              <a:ext cx="3465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By: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1635307" y="246222"/>
              <a:ext cx="1517814" cy="16864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-478806" y="35586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.com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9525" y="6986946"/>
            <a:ext cx="9148236" cy="2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713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eaningful-metrics-cumulative-gains-and-lyft-charts-7aac02fc5c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owardsdatascience.com/decision-tree-classifier-and-cost-computation-pruning-using-python-b93a0985ea77" TargetMode="External"/><Relationship Id="rId5" Type="http://schemas.openxmlformats.org/officeDocument/2006/relationships/hyperlink" Target="https://carmenlai.com/2016/11/12/user-churn-prediction-a-machine-learning-workflow.html" TargetMode="External"/><Relationship Id="rId4" Type="http://schemas.openxmlformats.org/officeDocument/2006/relationships/hyperlink" Target="https://github.com/SydneyLauren/Profit-curves-and-xkcd-plott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pavansubhasht/ibm-hr-analytics-attrition-dataset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29553" y="2016778"/>
            <a:ext cx="6929718" cy="1412222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b="1" dirty="0">
                <a:solidFill>
                  <a:srgbClr val="7F1B7D"/>
                </a:solidFill>
              </a:rPr>
              <a:t>Employee Attrition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93377" y="3805517"/>
            <a:ext cx="6185647" cy="5647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b="1" dirty="0"/>
              <a:t>   Team 2: Emeline Ruvinskiy, Stephen Thomas, Joyce Zhang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DF601-D5E6-4D4B-A272-44303BBF5BAE}" type="datetime2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Sunday, October 11, 2020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8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10</a:t>
            </a:fld>
            <a:endParaRPr lang="en-US" sz="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E9C9BA-5853-D642-BA06-EC103E300A91}"/>
              </a:ext>
            </a:extLst>
          </p:cNvPr>
          <p:cNvGrpSpPr/>
          <p:nvPr/>
        </p:nvGrpSpPr>
        <p:grpSpPr>
          <a:xfrm>
            <a:off x="4178126" y="1785253"/>
            <a:ext cx="3571875" cy="3432175"/>
            <a:chOff x="3924216" y="1950557"/>
            <a:chExt cx="3571875" cy="3432175"/>
          </a:xfrm>
        </p:grpSpPr>
        <p:sp>
          <p:nvSpPr>
            <p:cNvPr id="69" name="Text Placeholder 12">
              <a:extLst>
                <a:ext uri="{FF2B5EF4-FFF2-40B4-BE49-F238E27FC236}">
                  <a16:creationId xmlns:a16="http://schemas.microsoft.com/office/drawing/2014/main" id="{D6227A70-7665-7E42-B77A-374F6412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611" y="3337021"/>
              <a:ext cx="1440063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1019175">
                <a:spcAft>
                  <a:spcPts val="300"/>
                </a:spcAft>
              </a:pPr>
              <a:r>
                <a:rPr lang="en-US" sz="1200" b="1" dirty="0">
                  <a:solidFill>
                    <a:prstClr val="black"/>
                  </a:solidFill>
                  <a:latin typeface="Verdana"/>
                  <a:ea typeface="华文细黑"/>
                </a:rPr>
                <a:t>Integrate Data to Proper Format for Data Mining</a:t>
              </a:r>
            </a:p>
          </p:txBody>
        </p:sp>
        <p:sp>
          <p:nvSpPr>
            <p:cNvPr id="70" name="Freeform 3">
              <a:extLst>
                <a:ext uri="{FF2B5EF4-FFF2-40B4-BE49-F238E27FC236}">
                  <a16:creationId xmlns:a16="http://schemas.microsoft.com/office/drawing/2014/main" id="{6D5E5447-7852-2E48-B0C4-CA6BBBB40F19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6041941" y="1963257"/>
              <a:ext cx="1446212" cy="1373187"/>
            </a:xfrm>
            <a:custGeom>
              <a:avLst/>
              <a:gdLst>
                <a:gd name="T0" fmla="*/ 2147483647 w 671"/>
                <a:gd name="T1" fmla="*/ 2147483647 h 658"/>
                <a:gd name="T2" fmla="*/ 2147483647 w 671"/>
                <a:gd name="T3" fmla="*/ 2147483647 h 658"/>
                <a:gd name="T4" fmla="*/ 0 w 671"/>
                <a:gd name="T5" fmla="*/ 2147483647 h 658"/>
                <a:gd name="T6" fmla="*/ 0 w 671"/>
                <a:gd name="T7" fmla="*/ 2147483647 h 658"/>
                <a:gd name="T8" fmla="*/ 2147483647 w 671"/>
                <a:gd name="T9" fmla="*/ 2147483647 h 658"/>
                <a:gd name="T10" fmla="*/ 2147483647 w 671"/>
                <a:gd name="T11" fmla="*/ 2147483647 h 658"/>
                <a:gd name="T12" fmla="*/ 2147483647 w 671"/>
                <a:gd name="T13" fmla="*/ 0 h 658"/>
                <a:gd name="T14" fmla="*/ 2147483647 w 671"/>
                <a:gd name="T15" fmla="*/ 2147483647 h 658"/>
                <a:gd name="T16" fmla="*/ 2147483647 w 671"/>
                <a:gd name="T17" fmla="*/ 2147483647 h 658"/>
                <a:gd name="T18" fmla="*/ 2147483647 w 671"/>
                <a:gd name="T19" fmla="*/ 2147483647 h 658"/>
                <a:gd name="T20" fmla="*/ 2147483647 w 671"/>
                <a:gd name="T21" fmla="*/ 2147483647 h 658"/>
                <a:gd name="T22" fmla="*/ 2147483647 w 671"/>
                <a:gd name="T23" fmla="*/ 2147483647 h 6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1"/>
                <a:gd name="T37" fmla="*/ 0 h 658"/>
                <a:gd name="T38" fmla="*/ 671 w 671"/>
                <a:gd name="T39" fmla="*/ 658 h 65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1" h="658">
                  <a:moveTo>
                    <a:pt x="491" y="578"/>
                  </a:moveTo>
                  <a:lnTo>
                    <a:pt x="491" y="657"/>
                  </a:lnTo>
                  <a:lnTo>
                    <a:pt x="0" y="657"/>
                  </a:lnTo>
                  <a:lnTo>
                    <a:pt x="0" y="166"/>
                  </a:lnTo>
                  <a:lnTo>
                    <a:pt x="95" y="166"/>
                  </a:lnTo>
                  <a:lnTo>
                    <a:pt x="95" y="506"/>
                  </a:lnTo>
                  <a:lnTo>
                    <a:pt x="602" y="0"/>
                  </a:lnTo>
                  <a:lnTo>
                    <a:pt x="670" y="63"/>
                  </a:lnTo>
                  <a:lnTo>
                    <a:pt x="166" y="570"/>
                  </a:lnTo>
                  <a:lnTo>
                    <a:pt x="491" y="570"/>
                  </a:lnTo>
                  <a:lnTo>
                    <a:pt x="491" y="657"/>
                  </a:lnTo>
                  <a:lnTo>
                    <a:pt x="491" y="578"/>
                  </a:lnTo>
                </a:path>
              </a:pathLst>
            </a:custGeom>
            <a:solidFill>
              <a:srgbClr val="00A3E0"/>
            </a:solidFill>
            <a:ln w="12700" cap="rnd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</a:endParaRPr>
            </a:p>
          </p:txBody>
        </p:sp>
        <p:sp>
          <p:nvSpPr>
            <p:cNvPr id="71" name="Freeform 4">
              <a:extLst>
                <a:ext uri="{FF2B5EF4-FFF2-40B4-BE49-F238E27FC236}">
                  <a16:creationId xmlns:a16="http://schemas.microsoft.com/office/drawing/2014/main" id="{4855752E-E555-1F4F-8109-EF31242F7F6B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6041941" y="3979382"/>
              <a:ext cx="1454150" cy="1389062"/>
            </a:xfrm>
            <a:custGeom>
              <a:avLst/>
              <a:gdLst>
                <a:gd name="T0" fmla="*/ 2147483647 w 674"/>
                <a:gd name="T1" fmla="*/ 2147483647 h 666"/>
                <a:gd name="T2" fmla="*/ 2147483647 w 674"/>
                <a:gd name="T3" fmla="*/ 0 h 666"/>
                <a:gd name="T4" fmla="*/ 0 w 674"/>
                <a:gd name="T5" fmla="*/ 0 h 666"/>
                <a:gd name="T6" fmla="*/ 0 w 674"/>
                <a:gd name="T7" fmla="*/ 2147483647 h 666"/>
                <a:gd name="T8" fmla="*/ 2147483647 w 674"/>
                <a:gd name="T9" fmla="*/ 2147483647 h 666"/>
                <a:gd name="T10" fmla="*/ 2147483647 w 674"/>
                <a:gd name="T11" fmla="*/ 2147483647 h 666"/>
                <a:gd name="T12" fmla="*/ 2147483647 w 674"/>
                <a:gd name="T13" fmla="*/ 2147483647 h 666"/>
                <a:gd name="T14" fmla="*/ 2147483647 w 674"/>
                <a:gd name="T15" fmla="*/ 2147483647 h 666"/>
                <a:gd name="T16" fmla="*/ 2147483647 w 674"/>
                <a:gd name="T17" fmla="*/ 2147483647 h 666"/>
                <a:gd name="T18" fmla="*/ 2147483647 w 674"/>
                <a:gd name="T19" fmla="*/ 2147483647 h 666"/>
                <a:gd name="T20" fmla="*/ 2147483647 w 674"/>
                <a:gd name="T21" fmla="*/ 0 h 666"/>
                <a:gd name="T22" fmla="*/ 2147483647 w 674"/>
                <a:gd name="T23" fmla="*/ 2147483647 h 66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4"/>
                <a:gd name="T37" fmla="*/ 0 h 666"/>
                <a:gd name="T38" fmla="*/ 674 w 674"/>
                <a:gd name="T39" fmla="*/ 666 h 66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4" h="666">
                  <a:moveTo>
                    <a:pt x="491" y="79"/>
                  </a:moveTo>
                  <a:lnTo>
                    <a:pt x="491" y="0"/>
                  </a:lnTo>
                  <a:lnTo>
                    <a:pt x="0" y="0"/>
                  </a:lnTo>
                  <a:lnTo>
                    <a:pt x="0" y="491"/>
                  </a:lnTo>
                  <a:lnTo>
                    <a:pt x="95" y="491"/>
                  </a:lnTo>
                  <a:lnTo>
                    <a:pt x="95" y="159"/>
                  </a:lnTo>
                  <a:lnTo>
                    <a:pt x="602" y="665"/>
                  </a:lnTo>
                  <a:lnTo>
                    <a:pt x="673" y="594"/>
                  </a:lnTo>
                  <a:lnTo>
                    <a:pt x="174" y="95"/>
                  </a:lnTo>
                  <a:lnTo>
                    <a:pt x="491" y="95"/>
                  </a:lnTo>
                  <a:lnTo>
                    <a:pt x="491" y="0"/>
                  </a:lnTo>
                  <a:lnTo>
                    <a:pt x="491" y="79"/>
                  </a:lnTo>
                </a:path>
              </a:pathLst>
            </a:custGeom>
            <a:solidFill>
              <a:srgbClr val="00A3E0"/>
            </a:solidFill>
            <a:ln w="12700" cap="rnd">
              <a:solidFill>
                <a:sysClr val="window" lastClr="FFFFFF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C34454E-B14C-104A-9AC8-FE37CEEDD27F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3924216" y="3979382"/>
              <a:ext cx="1465262" cy="1403350"/>
            </a:xfrm>
            <a:custGeom>
              <a:avLst/>
              <a:gdLst>
                <a:gd name="T0" fmla="*/ 2147483647 w 680"/>
                <a:gd name="T1" fmla="*/ 2147483647 h 672"/>
                <a:gd name="T2" fmla="*/ 2147483647 w 680"/>
                <a:gd name="T3" fmla="*/ 0 h 672"/>
                <a:gd name="T4" fmla="*/ 2147483647 w 680"/>
                <a:gd name="T5" fmla="*/ 0 h 672"/>
                <a:gd name="T6" fmla="*/ 2147483647 w 680"/>
                <a:gd name="T7" fmla="*/ 2147483647 h 672"/>
                <a:gd name="T8" fmla="*/ 2147483647 w 680"/>
                <a:gd name="T9" fmla="*/ 2147483647 h 672"/>
                <a:gd name="T10" fmla="*/ 2147483647 w 680"/>
                <a:gd name="T11" fmla="*/ 2147483647 h 672"/>
                <a:gd name="T12" fmla="*/ 2147483647 w 680"/>
                <a:gd name="T13" fmla="*/ 2147483647 h 672"/>
                <a:gd name="T14" fmla="*/ 0 w 680"/>
                <a:gd name="T15" fmla="*/ 2147483647 h 672"/>
                <a:gd name="T16" fmla="*/ 2147483647 w 680"/>
                <a:gd name="T17" fmla="*/ 2147483647 h 672"/>
                <a:gd name="T18" fmla="*/ 2147483647 w 680"/>
                <a:gd name="T19" fmla="*/ 2147483647 h 672"/>
                <a:gd name="T20" fmla="*/ 2147483647 w 680"/>
                <a:gd name="T21" fmla="*/ 0 h 6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80"/>
                <a:gd name="T34" fmla="*/ 0 h 672"/>
                <a:gd name="T35" fmla="*/ 680 w 680"/>
                <a:gd name="T36" fmla="*/ 672 h 67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80" h="672">
                  <a:moveTo>
                    <a:pt x="184" y="80"/>
                  </a:moveTo>
                  <a:lnTo>
                    <a:pt x="184" y="0"/>
                  </a:lnTo>
                  <a:lnTo>
                    <a:pt x="679" y="0"/>
                  </a:lnTo>
                  <a:lnTo>
                    <a:pt x="679" y="495"/>
                  </a:lnTo>
                  <a:lnTo>
                    <a:pt x="583" y="495"/>
                  </a:lnTo>
                  <a:lnTo>
                    <a:pt x="583" y="160"/>
                  </a:lnTo>
                  <a:lnTo>
                    <a:pt x="72" y="671"/>
                  </a:lnTo>
                  <a:lnTo>
                    <a:pt x="0" y="599"/>
                  </a:lnTo>
                  <a:lnTo>
                    <a:pt x="503" y="96"/>
                  </a:lnTo>
                  <a:lnTo>
                    <a:pt x="184" y="96"/>
                  </a:lnTo>
                  <a:lnTo>
                    <a:pt x="184" y="0"/>
                  </a:lnTo>
                </a:path>
              </a:pathLst>
            </a:custGeom>
            <a:solidFill>
              <a:srgbClr val="00A3E0"/>
            </a:solidFill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 lIns="36000" tIns="36000" rIns="36000" bIns="36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AA418664-F4AC-E143-91A2-B0767D5A8AA7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3924216" y="1950557"/>
              <a:ext cx="1465262" cy="1385887"/>
            </a:xfrm>
            <a:custGeom>
              <a:avLst/>
              <a:gdLst>
                <a:gd name="T0" fmla="*/ 2147483647 w 680"/>
                <a:gd name="T1" fmla="*/ 2147483647 h 664"/>
                <a:gd name="T2" fmla="*/ 2147483647 w 680"/>
                <a:gd name="T3" fmla="*/ 2147483647 h 664"/>
                <a:gd name="T4" fmla="*/ 2147483647 w 680"/>
                <a:gd name="T5" fmla="*/ 2147483647 h 664"/>
                <a:gd name="T6" fmla="*/ 2147483647 w 680"/>
                <a:gd name="T7" fmla="*/ 2147483647 h 664"/>
                <a:gd name="T8" fmla="*/ 2147483647 w 680"/>
                <a:gd name="T9" fmla="*/ 2147483647 h 664"/>
                <a:gd name="T10" fmla="*/ 2147483647 w 680"/>
                <a:gd name="T11" fmla="*/ 2147483647 h 664"/>
                <a:gd name="T12" fmla="*/ 2147483647 w 680"/>
                <a:gd name="T13" fmla="*/ 0 h 664"/>
                <a:gd name="T14" fmla="*/ 0 w 680"/>
                <a:gd name="T15" fmla="*/ 2147483647 h 664"/>
                <a:gd name="T16" fmla="*/ 2147483647 w 680"/>
                <a:gd name="T17" fmla="*/ 2147483647 h 664"/>
                <a:gd name="T18" fmla="*/ 2147483647 w 680"/>
                <a:gd name="T19" fmla="*/ 2147483647 h 664"/>
                <a:gd name="T20" fmla="*/ 2147483647 w 680"/>
                <a:gd name="T21" fmla="*/ 2147483647 h 6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80"/>
                <a:gd name="T34" fmla="*/ 0 h 664"/>
                <a:gd name="T35" fmla="*/ 680 w 680"/>
                <a:gd name="T36" fmla="*/ 664 h 66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80" h="664">
                  <a:moveTo>
                    <a:pt x="184" y="583"/>
                  </a:moveTo>
                  <a:lnTo>
                    <a:pt x="184" y="663"/>
                  </a:lnTo>
                  <a:lnTo>
                    <a:pt x="679" y="663"/>
                  </a:lnTo>
                  <a:lnTo>
                    <a:pt x="679" y="168"/>
                  </a:lnTo>
                  <a:lnTo>
                    <a:pt x="583" y="168"/>
                  </a:lnTo>
                  <a:lnTo>
                    <a:pt x="583" y="511"/>
                  </a:lnTo>
                  <a:lnTo>
                    <a:pt x="72" y="0"/>
                  </a:lnTo>
                  <a:lnTo>
                    <a:pt x="0" y="72"/>
                  </a:lnTo>
                  <a:lnTo>
                    <a:pt x="511" y="575"/>
                  </a:lnTo>
                  <a:lnTo>
                    <a:pt x="184" y="575"/>
                  </a:lnTo>
                  <a:lnTo>
                    <a:pt x="184" y="663"/>
                  </a:lnTo>
                </a:path>
              </a:pathLst>
            </a:custGeom>
            <a:solidFill>
              <a:srgbClr val="00A3E0"/>
            </a:solidFill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 lIns="36000" tIns="36000" rIns="36000" bIns="36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</a:endParaRPr>
            </a:p>
          </p:txBody>
        </p:sp>
      </p:grp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5E1CF161-1237-E946-9C5B-E0BB9F706ED5}"/>
              </a:ext>
            </a:extLst>
          </p:cNvPr>
          <p:cNvSpPr txBox="1">
            <a:spLocks/>
          </p:cNvSpPr>
          <p:nvPr/>
        </p:nvSpPr>
        <p:spPr>
          <a:xfrm>
            <a:off x="8039487" y="1136599"/>
            <a:ext cx="3982184" cy="1536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300" b="1" dirty="0">
                <a:solidFill>
                  <a:prstClr val="black"/>
                </a:solidFill>
                <a:latin typeface="Verdana"/>
                <a:ea typeface="华文细黑"/>
              </a:rPr>
              <a:t>Feature Engineering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TotalSatisfaction = EnvironmentalSatisfaction + JobInvolvement + JobSatisfaction + RelationshipSatisfaction + WorkLifeBalance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8745B541-469F-B849-B8CB-404F401DF3B9}"/>
              </a:ext>
            </a:extLst>
          </p:cNvPr>
          <p:cNvSpPr txBox="1">
            <a:spLocks/>
          </p:cNvSpPr>
          <p:nvPr/>
        </p:nvSpPr>
        <p:spPr>
          <a:xfrm>
            <a:off x="659786" y="4017345"/>
            <a:ext cx="3782215" cy="1985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300" b="1" dirty="0">
                <a:solidFill>
                  <a:prstClr val="black"/>
                </a:solidFill>
                <a:latin typeface="Verdana"/>
                <a:ea typeface="华文细黑"/>
              </a:rPr>
              <a:t>Change Variable Types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Switch numeric to categorical</a:t>
            </a:r>
          </a:p>
          <a:p>
            <a:pPr lvl="3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Ex: Education, JobLevel etc.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Alter text to ordinal variable</a:t>
            </a:r>
          </a:p>
          <a:p>
            <a:pPr lvl="3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Ex. BusinessTravel, assign “Non-Travel” to value 0, “Travel-Rarely” to 1, and “Travel-Frequently” to 2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endParaRPr lang="en-US" sz="1300" dirty="0">
              <a:solidFill>
                <a:prstClr val="black"/>
              </a:solidFill>
              <a:latin typeface="Verdana"/>
              <a:ea typeface="华文细黑"/>
            </a:endParaRP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84E46F08-8AA7-A944-B2B3-C2443A479AD4}"/>
              </a:ext>
            </a:extLst>
          </p:cNvPr>
          <p:cNvSpPr txBox="1">
            <a:spLocks/>
          </p:cNvSpPr>
          <p:nvPr/>
        </p:nvSpPr>
        <p:spPr>
          <a:xfrm>
            <a:off x="8092277" y="4017443"/>
            <a:ext cx="3762378" cy="1631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300" b="1" dirty="0">
                <a:solidFill>
                  <a:prstClr val="black"/>
                </a:solidFill>
                <a:latin typeface="Verdana"/>
                <a:ea typeface="华文细黑"/>
              </a:rPr>
              <a:t>Edit Imbalanced Target Variable Class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Resample to make attrition class 0 and 1 balanced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Make sure the prediction accuracy of the model that always predicts the majority class is ~ 50%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endParaRPr lang="en-US" sz="1300" dirty="0">
              <a:solidFill>
                <a:prstClr val="black"/>
              </a:solidFill>
              <a:latin typeface="Verdana"/>
              <a:ea typeface="华文细黑"/>
            </a:endParaRP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0B49C78-903A-1940-9958-70627A85BD70}"/>
              </a:ext>
            </a:extLst>
          </p:cNvPr>
          <p:cNvSpPr txBox="1">
            <a:spLocks/>
          </p:cNvSpPr>
          <p:nvPr/>
        </p:nvSpPr>
        <p:spPr>
          <a:xfrm>
            <a:off x="659786" y="1143158"/>
            <a:ext cx="3470879" cy="2185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sz="1300" b="1" dirty="0">
                <a:solidFill>
                  <a:prstClr val="black"/>
                </a:solidFill>
                <a:latin typeface="Verdana"/>
                <a:ea typeface="华文细黑"/>
              </a:rPr>
              <a:t>Drop Columns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Columns with static values and don’t add information on attrition</a:t>
            </a:r>
          </a:p>
          <a:p>
            <a:pPr lvl="3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Ex: Employee Number, Over18, Department etc.</a:t>
            </a:r>
          </a:p>
          <a:p>
            <a:pPr marL="294300" lvl="2" indent="-114300">
              <a:spcBef>
                <a:spcPts val="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Collinear column that impact model performance </a:t>
            </a:r>
          </a:p>
          <a:p>
            <a:pPr lvl="3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prstClr val="black"/>
                </a:solidFill>
                <a:latin typeface="Verdana"/>
                <a:ea typeface="华文细黑"/>
              </a:rPr>
              <a:t>Ex. YearsWithCurrentManager</a:t>
            </a:r>
          </a:p>
          <a:p>
            <a:pPr marL="180000" lvl="2" indent="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sz="1300" dirty="0">
              <a:solidFill>
                <a:prstClr val="black"/>
              </a:solidFill>
              <a:latin typeface="Verdana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9433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1094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12</a:t>
            </a:fld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7BE7F5-7DAE-1446-B087-D3A565D4CC3B}"/>
              </a:ext>
            </a:extLst>
          </p:cNvPr>
          <p:cNvGrpSpPr/>
          <p:nvPr/>
        </p:nvGrpSpPr>
        <p:grpSpPr>
          <a:xfrm>
            <a:off x="1367333" y="646331"/>
            <a:ext cx="9470996" cy="5366730"/>
            <a:chOff x="1204952" y="1049689"/>
            <a:chExt cx="8300876" cy="4669799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3F53A6A-DFF8-B04E-9DCA-167D05BB1577}"/>
                </a:ext>
              </a:extLst>
            </p:cNvPr>
            <p:cNvSpPr/>
            <p:nvPr/>
          </p:nvSpPr>
          <p:spPr>
            <a:xfrm>
              <a:off x="4033561" y="1664009"/>
              <a:ext cx="1135380" cy="1874520"/>
            </a:xfrm>
            <a:custGeom>
              <a:avLst/>
              <a:gdLst>
                <a:gd name="connsiteX0" fmla="*/ 403860 w 1135380"/>
                <a:gd name="connsiteY0" fmla="*/ 0 h 1790700"/>
                <a:gd name="connsiteX1" fmla="*/ 403860 w 1135380"/>
                <a:gd name="connsiteY1" fmla="*/ 0 h 1790700"/>
                <a:gd name="connsiteX2" fmla="*/ 0 w 1135380"/>
                <a:gd name="connsiteY2" fmla="*/ 1744980 h 1790700"/>
                <a:gd name="connsiteX3" fmla="*/ 777240 w 1135380"/>
                <a:gd name="connsiteY3" fmla="*/ 1790700 h 1790700"/>
                <a:gd name="connsiteX4" fmla="*/ 1135380 w 1135380"/>
                <a:gd name="connsiteY4" fmla="*/ 15240 h 1790700"/>
                <a:gd name="connsiteX5" fmla="*/ 403860 w 1135380"/>
                <a:gd name="connsiteY5" fmla="*/ 0 h 1790700"/>
                <a:gd name="connsiteX0" fmla="*/ 403860 w 1135380"/>
                <a:gd name="connsiteY0" fmla="*/ 0 h 1874520"/>
                <a:gd name="connsiteX1" fmla="*/ 403860 w 1135380"/>
                <a:gd name="connsiteY1" fmla="*/ 0 h 1874520"/>
                <a:gd name="connsiteX2" fmla="*/ 0 w 1135380"/>
                <a:gd name="connsiteY2" fmla="*/ 1744980 h 1874520"/>
                <a:gd name="connsiteX3" fmla="*/ 670560 w 1135380"/>
                <a:gd name="connsiteY3" fmla="*/ 1874520 h 1874520"/>
                <a:gd name="connsiteX4" fmla="*/ 1135380 w 1135380"/>
                <a:gd name="connsiteY4" fmla="*/ 15240 h 1874520"/>
                <a:gd name="connsiteX5" fmla="*/ 403860 w 1135380"/>
                <a:gd name="connsiteY5" fmla="*/ 0 h 187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5380" h="1874520">
                  <a:moveTo>
                    <a:pt x="403860" y="0"/>
                  </a:moveTo>
                  <a:lnTo>
                    <a:pt x="403860" y="0"/>
                  </a:lnTo>
                  <a:lnTo>
                    <a:pt x="0" y="1744980"/>
                  </a:lnTo>
                  <a:lnTo>
                    <a:pt x="670560" y="1874520"/>
                  </a:lnTo>
                  <a:lnTo>
                    <a:pt x="1135380" y="1524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0097A9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9AB9BA7-CBB0-9D41-91BC-96E14471E287}"/>
                </a:ext>
              </a:extLst>
            </p:cNvPr>
            <p:cNvSpPr/>
            <p:nvPr/>
          </p:nvSpPr>
          <p:spPr>
            <a:xfrm>
              <a:off x="3924339" y="2330759"/>
              <a:ext cx="782003" cy="1212532"/>
            </a:xfrm>
            <a:custGeom>
              <a:avLst/>
              <a:gdLst>
                <a:gd name="connsiteX0" fmla="*/ 266700 w 731520"/>
                <a:gd name="connsiteY0" fmla="*/ 0 h 1196340"/>
                <a:gd name="connsiteX1" fmla="*/ 731520 w 731520"/>
                <a:gd name="connsiteY1" fmla="*/ 1196340 h 1196340"/>
                <a:gd name="connsiteX2" fmla="*/ 0 w 731520"/>
                <a:gd name="connsiteY2" fmla="*/ 1196340 h 1196340"/>
                <a:gd name="connsiteX3" fmla="*/ 266700 w 731520"/>
                <a:gd name="connsiteY3" fmla="*/ 0 h 1196340"/>
                <a:gd name="connsiteX0" fmla="*/ 266700 w 739140"/>
                <a:gd name="connsiteY0" fmla="*/ 0 h 1226820"/>
                <a:gd name="connsiteX1" fmla="*/ 739140 w 739140"/>
                <a:gd name="connsiteY1" fmla="*/ 1226820 h 1226820"/>
                <a:gd name="connsiteX2" fmla="*/ 0 w 739140"/>
                <a:gd name="connsiteY2" fmla="*/ 1196340 h 1226820"/>
                <a:gd name="connsiteX3" fmla="*/ 266700 w 739140"/>
                <a:gd name="connsiteY3" fmla="*/ 0 h 1226820"/>
                <a:gd name="connsiteX0" fmla="*/ 266700 w 753428"/>
                <a:gd name="connsiteY0" fmla="*/ 0 h 1241107"/>
                <a:gd name="connsiteX1" fmla="*/ 753428 w 753428"/>
                <a:gd name="connsiteY1" fmla="*/ 1241107 h 1241107"/>
                <a:gd name="connsiteX2" fmla="*/ 0 w 753428"/>
                <a:gd name="connsiteY2" fmla="*/ 1196340 h 1241107"/>
                <a:gd name="connsiteX3" fmla="*/ 266700 w 753428"/>
                <a:gd name="connsiteY3" fmla="*/ 0 h 1241107"/>
                <a:gd name="connsiteX0" fmla="*/ 266700 w 758190"/>
                <a:gd name="connsiteY0" fmla="*/ 0 h 1226819"/>
                <a:gd name="connsiteX1" fmla="*/ 758190 w 758190"/>
                <a:gd name="connsiteY1" fmla="*/ 1226819 h 1226819"/>
                <a:gd name="connsiteX2" fmla="*/ 0 w 758190"/>
                <a:gd name="connsiteY2" fmla="*/ 1196340 h 1226819"/>
                <a:gd name="connsiteX3" fmla="*/ 266700 w 758190"/>
                <a:gd name="connsiteY3" fmla="*/ 0 h 1226819"/>
                <a:gd name="connsiteX0" fmla="*/ 278607 w 758190"/>
                <a:gd name="connsiteY0" fmla="*/ 0 h 1212532"/>
                <a:gd name="connsiteX1" fmla="*/ 758190 w 758190"/>
                <a:gd name="connsiteY1" fmla="*/ 1212532 h 1212532"/>
                <a:gd name="connsiteX2" fmla="*/ 0 w 758190"/>
                <a:gd name="connsiteY2" fmla="*/ 1182053 h 1212532"/>
                <a:gd name="connsiteX3" fmla="*/ 278607 w 758190"/>
                <a:gd name="connsiteY3" fmla="*/ 0 h 1212532"/>
                <a:gd name="connsiteX0" fmla="*/ 302420 w 782003"/>
                <a:gd name="connsiteY0" fmla="*/ 0 h 1212532"/>
                <a:gd name="connsiteX1" fmla="*/ 782003 w 782003"/>
                <a:gd name="connsiteY1" fmla="*/ 1212532 h 1212532"/>
                <a:gd name="connsiteX2" fmla="*/ 0 w 782003"/>
                <a:gd name="connsiteY2" fmla="*/ 1184434 h 1212532"/>
                <a:gd name="connsiteX3" fmla="*/ 302420 w 782003"/>
                <a:gd name="connsiteY3" fmla="*/ 0 h 12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003" h="1212532">
                  <a:moveTo>
                    <a:pt x="302420" y="0"/>
                  </a:moveTo>
                  <a:lnTo>
                    <a:pt x="782003" y="1212532"/>
                  </a:lnTo>
                  <a:lnTo>
                    <a:pt x="0" y="1184434"/>
                  </a:lnTo>
                  <a:lnTo>
                    <a:pt x="302420" y="0"/>
                  </a:lnTo>
                  <a:close/>
                </a:path>
              </a:pathLst>
            </a:custGeom>
            <a:solidFill>
              <a:srgbClr val="00A3E0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FE8A584-751F-3E4C-B233-1F3AB28E55DB}"/>
                </a:ext>
              </a:extLst>
            </p:cNvPr>
            <p:cNvSpPr/>
            <p:nvPr/>
          </p:nvSpPr>
          <p:spPr>
            <a:xfrm>
              <a:off x="3091539" y="2317899"/>
              <a:ext cx="1135380" cy="1874520"/>
            </a:xfrm>
            <a:custGeom>
              <a:avLst/>
              <a:gdLst>
                <a:gd name="connsiteX0" fmla="*/ 403860 w 1135380"/>
                <a:gd name="connsiteY0" fmla="*/ 0 h 1790700"/>
                <a:gd name="connsiteX1" fmla="*/ 403860 w 1135380"/>
                <a:gd name="connsiteY1" fmla="*/ 0 h 1790700"/>
                <a:gd name="connsiteX2" fmla="*/ 0 w 1135380"/>
                <a:gd name="connsiteY2" fmla="*/ 1744980 h 1790700"/>
                <a:gd name="connsiteX3" fmla="*/ 777240 w 1135380"/>
                <a:gd name="connsiteY3" fmla="*/ 1790700 h 1790700"/>
                <a:gd name="connsiteX4" fmla="*/ 1135380 w 1135380"/>
                <a:gd name="connsiteY4" fmla="*/ 15240 h 1790700"/>
                <a:gd name="connsiteX5" fmla="*/ 403860 w 1135380"/>
                <a:gd name="connsiteY5" fmla="*/ 0 h 1790700"/>
                <a:gd name="connsiteX0" fmla="*/ 403860 w 1135380"/>
                <a:gd name="connsiteY0" fmla="*/ 0 h 1874520"/>
                <a:gd name="connsiteX1" fmla="*/ 403860 w 1135380"/>
                <a:gd name="connsiteY1" fmla="*/ 0 h 1874520"/>
                <a:gd name="connsiteX2" fmla="*/ 0 w 1135380"/>
                <a:gd name="connsiteY2" fmla="*/ 1744980 h 1874520"/>
                <a:gd name="connsiteX3" fmla="*/ 670560 w 1135380"/>
                <a:gd name="connsiteY3" fmla="*/ 1874520 h 1874520"/>
                <a:gd name="connsiteX4" fmla="*/ 1135380 w 1135380"/>
                <a:gd name="connsiteY4" fmla="*/ 15240 h 1874520"/>
                <a:gd name="connsiteX5" fmla="*/ 403860 w 1135380"/>
                <a:gd name="connsiteY5" fmla="*/ 0 h 187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5380" h="1874520">
                  <a:moveTo>
                    <a:pt x="403860" y="0"/>
                  </a:moveTo>
                  <a:lnTo>
                    <a:pt x="403860" y="0"/>
                  </a:lnTo>
                  <a:lnTo>
                    <a:pt x="0" y="1744980"/>
                  </a:lnTo>
                  <a:lnTo>
                    <a:pt x="670560" y="1874520"/>
                  </a:lnTo>
                  <a:lnTo>
                    <a:pt x="1135380" y="1524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00A3E0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29716D1-DC16-6043-A5DB-FB487F59FB71}"/>
                </a:ext>
              </a:extLst>
            </p:cNvPr>
            <p:cNvSpPr/>
            <p:nvPr/>
          </p:nvSpPr>
          <p:spPr>
            <a:xfrm>
              <a:off x="2979459" y="2981319"/>
              <a:ext cx="782003" cy="1212532"/>
            </a:xfrm>
            <a:custGeom>
              <a:avLst/>
              <a:gdLst>
                <a:gd name="connsiteX0" fmla="*/ 266700 w 731520"/>
                <a:gd name="connsiteY0" fmla="*/ 0 h 1196340"/>
                <a:gd name="connsiteX1" fmla="*/ 731520 w 731520"/>
                <a:gd name="connsiteY1" fmla="*/ 1196340 h 1196340"/>
                <a:gd name="connsiteX2" fmla="*/ 0 w 731520"/>
                <a:gd name="connsiteY2" fmla="*/ 1196340 h 1196340"/>
                <a:gd name="connsiteX3" fmla="*/ 266700 w 731520"/>
                <a:gd name="connsiteY3" fmla="*/ 0 h 1196340"/>
                <a:gd name="connsiteX0" fmla="*/ 266700 w 739140"/>
                <a:gd name="connsiteY0" fmla="*/ 0 h 1226820"/>
                <a:gd name="connsiteX1" fmla="*/ 739140 w 739140"/>
                <a:gd name="connsiteY1" fmla="*/ 1226820 h 1226820"/>
                <a:gd name="connsiteX2" fmla="*/ 0 w 739140"/>
                <a:gd name="connsiteY2" fmla="*/ 1196340 h 1226820"/>
                <a:gd name="connsiteX3" fmla="*/ 266700 w 739140"/>
                <a:gd name="connsiteY3" fmla="*/ 0 h 1226820"/>
                <a:gd name="connsiteX0" fmla="*/ 266700 w 753428"/>
                <a:gd name="connsiteY0" fmla="*/ 0 h 1241107"/>
                <a:gd name="connsiteX1" fmla="*/ 753428 w 753428"/>
                <a:gd name="connsiteY1" fmla="*/ 1241107 h 1241107"/>
                <a:gd name="connsiteX2" fmla="*/ 0 w 753428"/>
                <a:gd name="connsiteY2" fmla="*/ 1196340 h 1241107"/>
                <a:gd name="connsiteX3" fmla="*/ 266700 w 753428"/>
                <a:gd name="connsiteY3" fmla="*/ 0 h 1241107"/>
                <a:gd name="connsiteX0" fmla="*/ 266700 w 758190"/>
                <a:gd name="connsiteY0" fmla="*/ 0 h 1226819"/>
                <a:gd name="connsiteX1" fmla="*/ 758190 w 758190"/>
                <a:gd name="connsiteY1" fmla="*/ 1226819 h 1226819"/>
                <a:gd name="connsiteX2" fmla="*/ 0 w 758190"/>
                <a:gd name="connsiteY2" fmla="*/ 1196340 h 1226819"/>
                <a:gd name="connsiteX3" fmla="*/ 266700 w 758190"/>
                <a:gd name="connsiteY3" fmla="*/ 0 h 1226819"/>
                <a:gd name="connsiteX0" fmla="*/ 278607 w 758190"/>
                <a:gd name="connsiteY0" fmla="*/ 0 h 1212532"/>
                <a:gd name="connsiteX1" fmla="*/ 758190 w 758190"/>
                <a:gd name="connsiteY1" fmla="*/ 1212532 h 1212532"/>
                <a:gd name="connsiteX2" fmla="*/ 0 w 758190"/>
                <a:gd name="connsiteY2" fmla="*/ 1182053 h 1212532"/>
                <a:gd name="connsiteX3" fmla="*/ 278607 w 758190"/>
                <a:gd name="connsiteY3" fmla="*/ 0 h 1212532"/>
                <a:gd name="connsiteX0" fmla="*/ 302420 w 782003"/>
                <a:gd name="connsiteY0" fmla="*/ 0 h 1212532"/>
                <a:gd name="connsiteX1" fmla="*/ 782003 w 782003"/>
                <a:gd name="connsiteY1" fmla="*/ 1212532 h 1212532"/>
                <a:gd name="connsiteX2" fmla="*/ 0 w 782003"/>
                <a:gd name="connsiteY2" fmla="*/ 1184434 h 1212532"/>
                <a:gd name="connsiteX3" fmla="*/ 302420 w 782003"/>
                <a:gd name="connsiteY3" fmla="*/ 0 h 12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003" h="1212532">
                  <a:moveTo>
                    <a:pt x="302420" y="0"/>
                  </a:moveTo>
                  <a:lnTo>
                    <a:pt x="782003" y="1212532"/>
                  </a:lnTo>
                  <a:lnTo>
                    <a:pt x="0" y="1184434"/>
                  </a:lnTo>
                  <a:lnTo>
                    <a:pt x="302420" y="0"/>
                  </a:lnTo>
                  <a:close/>
                </a:path>
              </a:pathLst>
            </a:custGeom>
            <a:solidFill>
              <a:srgbClr val="75787B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C60B589-5A27-FC40-8A76-8AFD4E26858D}"/>
                </a:ext>
              </a:extLst>
            </p:cNvPr>
            <p:cNvSpPr/>
            <p:nvPr/>
          </p:nvSpPr>
          <p:spPr>
            <a:xfrm>
              <a:off x="2139673" y="2967031"/>
              <a:ext cx="1135380" cy="1874520"/>
            </a:xfrm>
            <a:custGeom>
              <a:avLst/>
              <a:gdLst>
                <a:gd name="connsiteX0" fmla="*/ 403860 w 1135380"/>
                <a:gd name="connsiteY0" fmla="*/ 0 h 1790700"/>
                <a:gd name="connsiteX1" fmla="*/ 403860 w 1135380"/>
                <a:gd name="connsiteY1" fmla="*/ 0 h 1790700"/>
                <a:gd name="connsiteX2" fmla="*/ 0 w 1135380"/>
                <a:gd name="connsiteY2" fmla="*/ 1744980 h 1790700"/>
                <a:gd name="connsiteX3" fmla="*/ 777240 w 1135380"/>
                <a:gd name="connsiteY3" fmla="*/ 1790700 h 1790700"/>
                <a:gd name="connsiteX4" fmla="*/ 1135380 w 1135380"/>
                <a:gd name="connsiteY4" fmla="*/ 15240 h 1790700"/>
                <a:gd name="connsiteX5" fmla="*/ 403860 w 1135380"/>
                <a:gd name="connsiteY5" fmla="*/ 0 h 1790700"/>
                <a:gd name="connsiteX0" fmla="*/ 403860 w 1135380"/>
                <a:gd name="connsiteY0" fmla="*/ 0 h 1874520"/>
                <a:gd name="connsiteX1" fmla="*/ 403860 w 1135380"/>
                <a:gd name="connsiteY1" fmla="*/ 0 h 1874520"/>
                <a:gd name="connsiteX2" fmla="*/ 0 w 1135380"/>
                <a:gd name="connsiteY2" fmla="*/ 1744980 h 1874520"/>
                <a:gd name="connsiteX3" fmla="*/ 670560 w 1135380"/>
                <a:gd name="connsiteY3" fmla="*/ 1874520 h 1874520"/>
                <a:gd name="connsiteX4" fmla="*/ 1135380 w 1135380"/>
                <a:gd name="connsiteY4" fmla="*/ 15240 h 1874520"/>
                <a:gd name="connsiteX5" fmla="*/ 403860 w 1135380"/>
                <a:gd name="connsiteY5" fmla="*/ 0 h 187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5380" h="1874520">
                  <a:moveTo>
                    <a:pt x="403860" y="0"/>
                  </a:moveTo>
                  <a:lnTo>
                    <a:pt x="403860" y="0"/>
                  </a:lnTo>
                  <a:lnTo>
                    <a:pt x="0" y="1744980"/>
                  </a:lnTo>
                  <a:lnTo>
                    <a:pt x="670560" y="1874520"/>
                  </a:lnTo>
                  <a:lnTo>
                    <a:pt x="1135380" y="1524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75787B">
                <a:lumMod val="40000"/>
                <a:lumOff val="60000"/>
              </a:srgbClr>
            </a:solidFill>
            <a:ln w="12700" cap="flat" cmpd="sng" algn="ctr">
              <a:solidFill>
                <a:srgbClr val="8C8C8C"/>
              </a:solidFill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43FEFC8-134B-6341-BC17-D7F8A565AF7F}"/>
                </a:ext>
              </a:extLst>
            </p:cNvPr>
            <p:cNvSpPr/>
            <p:nvPr/>
          </p:nvSpPr>
          <p:spPr>
            <a:xfrm>
              <a:off x="2035530" y="3636162"/>
              <a:ext cx="782003" cy="1212532"/>
            </a:xfrm>
            <a:custGeom>
              <a:avLst/>
              <a:gdLst>
                <a:gd name="connsiteX0" fmla="*/ 266700 w 731520"/>
                <a:gd name="connsiteY0" fmla="*/ 0 h 1196340"/>
                <a:gd name="connsiteX1" fmla="*/ 731520 w 731520"/>
                <a:gd name="connsiteY1" fmla="*/ 1196340 h 1196340"/>
                <a:gd name="connsiteX2" fmla="*/ 0 w 731520"/>
                <a:gd name="connsiteY2" fmla="*/ 1196340 h 1196340"/>
                <a:gd name="connsiteX3" fmla="*/ 266700 w 731520"/>
                <a:gd name="connsiteY3" fmla="*/ 0 h 1196340"/>
                <a:gd name="connsiteX0" fmla="*/ 266700 w 739140"/>
                <a:gd name="connsiteY0" fmla="*/ 0 h 1226820"/>
                <a:gd name="connsiteX1" fmla="*/ 739140 w 739140"/>
                <a:gd name="connsiteY1" fmla="*/ 1226820 h 1226820"/>
                <a:gd name="connsiteX2" fmla="*/ 0 w 739140"/>
                <a:gd name="connsiteY2" fmla="*/ 1196340 h 1226820"/>
                <a:gd name="connsiteX3" fmla="*/ 266700 w 739140"/>
                <a:gd name="connsiteY3" fmla="*/ 0 h 1226820"/>
                <a:gd name="connsiteX0" fmla="*/ 266700 w 753428"/>
                <a:gd name="connsiteY0" fmla="*/ 0 h 1241107"/>
                <a:gd name="connsiteX1" fmla="*/ 753428 w 753428"/>
                <a:gd name="connsiteY1" fmla="*/ 1241107 h 1241107"/>
                <a:gd name="connsiteX2" fmla="*/ 0 w 753428"/>
                <a:gd name="connsiteY2" fmla="*/ 1196340 h 1241107"/>
                <a:gd name="connsiteX3" fmla="*/ 266700 w 753428"/>
                <a:gd name="connsiteY3" fmla="*/ 0 h 1241107"/>
                <a:gd name="connsiteX0" fmla="*/ 266700 w 758190"/>
                <a:gd name="connsiteY0" fmla="*/ 0 h 1226819"/>
                <a:gd name="connsiteX1" fmla="*/ 758190 w 758190"/>
                <a:gd name="connsiteY1" fmla="*/ 1226819 h 1226819"/>
                <a:gd name="connsiteX2" fmla="*/ 0 w 758190"/>
                <a:gd name="connsiteY2" fmla="*/ 1196340 h 1226819"/>
                <a:gd name="connsiteX3" fmla="*/ 266700 w 758190"/>
                <a:gd name="connsiteY3" fmla="*/ 0 h 1226819"/>
                <a:gd name="connsiteX0" fmla="*/ 278607 w 758190"/>
                <a:gd name="connsiteY0" fmla="*/ 0 h 1212532"/>
                <a:gd name="connsiteX1" fmla="*/ 758190 w 758190"/>
                <a:gd name="connsiteY1" fmla="*/ 1212532 h 1212532"/>
                <a:gd name="connsiteX2" fmla="*/ 0 w 758190"/>
                <a:gd name="connsiteY2" fmla="*/ 1182053 h 1212532"/>
                <a:gd name="connsiteX3" fmla="*/ 278607 w 758190"/>
                <a:gd name="connsiteY3" fmla="*/ 0 h 1212532"/>
                <a:gd name="connsiteX0" fmla="*/ 302420 w 782003"/>
                <a:gd name="connsiteY0" fmla="*/ 0 h 1212532"/>
                <a:gd name="connsiteX1" fmla="*/ 782003 w 782003"/>
                <a:gd name="connsiteY1" fmla="*/ 1212532 h 1212532"/>
                <a:gd name="connsiteX2" fmla="*/ 0 w 782003"/>
                <a:gd name="connsiteY2" fmla="*/ 1184434 h 1212532"/>
                <a:gd name="connsiteX3" fmla="*/ 302420 w 782003"/>
                <a:gd name="connsiteY3" fmla="*/ 0 h 12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003" h="1212532">
                  <a:moveTo>
                    <a:pt x="302420" y="0"/>
                  </a:moveTo>
                  <a:lnTo>
                    <a:pt x="782003" y="1212532"/>
                  </a:lnTo>
                  <a:lnTo>
                    <a:pt x="0" y="1184434"/>
                  </a:lnTo>
                  <a:lnTo>
                    <a:pt x="302420" y="0"/>
                  </a:lnTo>
                  <a:close/>
                </a:path>
              </a:pathLst>
            </a:custGeom>
            <a:solidFill>
              <a:srgbClr val="86BC25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159AAAD-E1CA-034A-AFF4-A3C0B38AF2E9}"/>
                </a:ext>
              </a:extLst>
            </p:cNvPr>
            <p:cNvSpPr/>
            <p:nvPr/>
          </p:nvSpPr>
          <p:spPr>
            <a:xfrm>
              <a:off x="1204952" y="3621397"/>
              <a:ext cx="1135380" cy="1790700"/>
            </a:xfrm>
            <a:custGeom>
              <a:avLst/>
              <a:gdLst>
                <a:gd name="connsiteX0" fmla="*/ 403860 w 1135380"/>
                <a:gd name="connsiteY0" fmla="*/ 0 h 1790700"/>
                <a:gd name="connsiteX1" fmla="*/ 403860 w 1135380"/>
                <a:gd name="connsiteY1" fmla="*/ 0 h 1790700"/>
                <a:gd name="connsiteX2" fmla="*/ 0 w 1135380"/>
                <a:gd name="connsiteY2" fmla="*/ 1744980 h 1790700"/>
                <a:gd name="connsiteX3" fmla="*/ 777240 w 1135380"/>
                <a:gd name="connsiteY3" fmla="*/ 1790700 h 1790700"/>
                <a:gd name="connsiteX4" fmla="*/ 1135380 w 1135380"/>
                <a:gd name="connsiteY4" fmla="*/ 15240 h 1790700"/>
                <a:gd name="connsiteX5" fmla="*/ 403860 w 1135380"/>
                <a:gd name="connsiteY5" fmla="*/ 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5380" h="1790700">
                  <a:moveTo>
                    <a:pt x="403860" y="0"/>
                  </a:moveTo>
                  <a:lnTo>
                    <a:pt x="403860" y="0"/>
                  </a:lnTo>
                  <a:lnTo>
                    <a:pt x="0" y="1744980"/>
                  </a:lnTo>
                  <a:lnTo>
                    <a:pt x="777240" y="1790700"/>
                  </a:lnTo>
                  <a:lnTo>
                    <a:pt x="1135380" y="1524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86BC25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A737996-8FDD-2544-9FF0-AF4CE214BED8}"/>
                </a:ext>
              </a:extLst>
            </p:cNvPr>
            <p:cNvSpPr/>
            <p:nvPr/>
          </p:nvSpPr>
          <p:spPr>
            <a:xfrm>
              <a:off x="2862585" y="5090139"/>
              <a:ext cx="3606426" cy="6293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rgbClr val="53565A"/>
                  </a:solidFill>
                  <a:latin typeface="Verdana"/>
                  <a:ea typeface="华文细黑"/>
                </a:rPr>
                <a:t>Split and Normalize Data</a:t>
              </a:r>
              <a:br>
                <a:rPr lang="en-US" sz="1100" b="1" dirty="0">
                  <a:solidFill>
                    <a:srgbClr val="53565A"/>
                  </a:solidFill>
                  <a:latin typeface="Verdana"/>
                  <a:ea typeface="华文细黑"/>
                </a:rPr>
              </a:br>
              <a:r>
                <a:rPr lang="en-US" sz="1100" dirty="0">
                  <a:solidFill>
                    <a:srgbClr val="53565A"/>
                  </a:solidFill>
                  <a:latin typeface="Verdana"/>
                  <a:ea typeface="华文细黑"/>
                </a:rPr>
                <a:t>Split into 80% training and 20% testing data and make the output constant by assigning random seed; Standardize attributes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7F20043-F9B3-B34E-AEED-58C8C2A07C88}"/>
                </a:ext>
              </a:extLst>
            </p:cNvPr>
            <p:cNvSpPr/>
            <p:nvPr/>
          </p:nvSpPr>
          <p:spPr>
            <a:xfrm>
              <a:off x="3816333" y="4369674"/>
              <a:ext cx="4416638" cy="5222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rgbClr val="53565A"/>
                  </a:solidFill>
                  <a:latin typeface="Verdana"/>
                  <a:ea typeface="华文细黑"/>
                </a:rPr>
                <a:t>Train Data to Logistic Regression, k-NN and Decision Tree to Choose Best Model</a:t>
              </a:r>
              <a:br>
                <a:rPr lang="en-US" sz="1400" b="1" dirty="0">
                  <a:solidFill>
                    <a:srgbClr val="53565A"/>
                  </a:solidFill>
                  <a:latin typeface="Verdana"/>
                  <a:ea typeface="华文细黑"/>
                </a:rPr>
              </a:br>
              <a:r>
                <a:rPr lang="en-US" sz="1100" dirty="0">
                  <a:solidFill>
                    <a:srgbClr val="53565A"/>
                  </a:solidFill>
                  <a:latin typeface="Verdana"/>
                  <a:ea typeface="华文细黑"/>
                </a:rPr>
                <a:t>Fit null models and compare AUC score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CBEB46B-0443-C74C-95C0-9B6788F26F88}"/>
                </a:ext>
              </a:extLst>
            </p:cNvPr>
            <p:cNvSpPr/>
            <p:nvPr/>
          </p:nvSpPr>
          <p:spPr>
            <a:xfrm>
              <a:off x="4777779" y="3724925"/>
              <a:ext cx="4206435" cy="3347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rgbClr val="53565A"/>
                  </a:solidFill>
                  <a:latin typeface="Verdana"/>
                  <a:ea typeface="华文细黑"/>
                </a:rPr>
                <a:t>Choose Decision Tree and Optimize the Model</a:t>
              </a:r>
              <a:br>
                <a:rPr lang="en-US" sz="1050" b="1" dirty="0">
                  <a:solidFill>
                    <a:srgbClr val="53565A"/>
                  </a:solidFill>
                  <a:latin typeface="Verdana"/>
                  <a:ea typeface="华文细黑"/>
                </a:rPr>
              </a:br>
              <a:r>
                <a:rPr lang="en-US" sz="1100" dirty="0">
                  <a:solidFill>
                    <a:srgbClr val="53565A"/>
                  </a:solidFill>
                  <a:latin typeface="Verdana"/>
                  <a:ea typeface="华文细黑"/>
                </a:rPr>
                <a:t>Cross validation, learning curve, parameter tuning </a:t>
              </a:r>
              <a:endParaRPr lang="en-US" sz="900" dirty="0">
                <a:solidFill>
                  <a:srgbClr val="53565A"/>
                </a:solidFill>
                <a:latin typeface="Verdana"/>
                <a:ea typeface="华文细黑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F998403-C7EC-EB43-B8F6-E49FE014A017}"/>
                </a:ext>
              </a:extLst>
            </p:cNvPr>
            <p:cNvSpPr/>
            <p:nvPr/>
          </p:nvSpPr>
          <p:spPr>
            <a:xfrm>
              <a:off x="5747470" y="2912908"/>
              <a:ext cx="3758358" cy="482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rgbClr val="53565A"/>
                  </a:solidFill>
                  <a:latin typeface="Verdana"/>
                  <a:ea typeface="华文细黑"/>
                </a:rPr>
                <a:t>Visualization of the Tree</a:t>
              </a:r>
              <a:br>
                <a:rPr lang="en-US" sz="1050" b="1" dirty="0">
                  <a:solidFill>
                    <a:srgbClr val="53565A"/>
                  </a:solidFill>
                  <a:latin typeface="Verdana"/>
                  <a:ea typeface="华文细黑"/>
                </a:rPr>
              </a:br>
              <a:r>
                <a:rPr lang="en-US" sz="1100" dirty="0">
                  <a:solidFill>
                    <a:srgbClr val="53565A"/>
                  </a:solidFill>
                  <a:latin typeface="Verdana"/>
                  <a:ea typeface="华文细黑"/>
                </a:rPr>
                <a:t>Output the tree and display feature importance based on the tree model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D2D3159-B39E-D341-AF9C-844C77C0D4B8}"/>
                </a:ext>
              </a:extLst>
            </p:cNvPr>
            <p:cNvGrpSpPr/>
            <p:nvPr/>
          </p:nvGrpSpPr>
          <p:grpSpPr>
            <a:xfrm>
              <a:off x="4953973" y="2769528"/>
              <a:ext cx="706551" cy="365760"/>
              <a:chOff x="4953973" y="3370420"/>
              <a:chExt cx="706551" cy="365760"/>
            </a:xfrm>
          </p:grpSpPr>
          <p:sp>
            <p:nvSpPr>
              <p:cNvPr id="139" name="Right Arrow 1">
                <a:extLst>
                  <a:ext uri="{FF2B5EF4-FFF2-40B4-BE49-F238E27FC236}">
                    <a16:creationId xmlns:a16="http://schemas.microsoft.com/office/drawing/2014/main" id="{51F9768C-54FD-1D4D-85B7-EAF4D7B2039A}"/>
                  </a:ext>
                </a:extLst>
              </p:cNvPr>
              <p:cNvSpPr/>
              <p:nvPr/>
            </p:nvSpPr>
            <p:spPr>
              <a:xfrm>
                <a:off x="4953973" y="3370420"/>
                <a:ext cx="706551" cy="365760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2750" h="2185987">
                    <a:moveTo>
                      <a:pt x="0" y="272177"/>
                    </a:moveTo>
                    <a:lnTo>
                      <a:pt x="3129757" y="272177"/>
                    </a:lnTo>
                    <a:lnTo>
                      <a:pt x="3129757" y="0"/>
                    </a:lnTo>
                    <a:lnTo>
                      <a:pt x="4222750" y="1092994"/>
                    </a:lnTo>
                    <a:lnTo>
                      <a:pt x="3129757" y="2185987"/>
                    </a:lnTo>
                    <a:lnTo>
                      <a:pt x="3137377" y="1067990"/>
                    </a:lnTo>
                    <a:lnTo>
                      <a:pt x="1219200" y="1067990"/>
                    </a:lnTo>
                    <a:lnTo>
                      <a:pt x="0" y="272177"/>
                    </a:lnTo>
                    <a:close/>
                  </a:path>
                </a:pathLst>
              </a:custGeom>
              <a:solidFill>
                <a:srgbClr val="2C523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  <p:sp>
            <p:nvSpPr>
              <p:cNvPr id="140" name="Right Arrow 1">
                <a:extLst>
                  <a:ext uri="{FF2B5EF4-FFF2-40B4-BE49-F238E27FC236}">
                    <a16:creationId xmlns:a16="http://schemas.microsoft.com/office/drawing/2014/main" id="{8FEC26CA-1E81-2F4F-ABE3-659154D92E72}"/>
                  </a:ext>
                </a:extLst>
              </p:cNvPr>
              <p:cNvSpPr/>
              <p:nvPr/>
            </p:nvSpPr>
            <p:spPr>
              <a:xfrm rot="10800000" flipH="1" flipV="1">
                <a:off x="5478145" y="3549116"/>
                <a:ext cx="181104" cy="187064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  <a:gd name="connsiteX0" fmla="*/ 0 w 3003550"/>
                  <a:gd name="connsiteY0" fmla="*/ 1067990 h 2185987"/>
                  <a:gd name="connsiteX1" fmla="*/ 1910557 w 3003550"/>
                  <a:gd name="connsiteY1" fmla="*/ 272177 h 2185987"/>
                  <a:gd name="connsiteX2" fmla="*/ 1910557 w 3003550"/>
                  <a:gd name="connsiteY2" fmla="*/ 0 h 2185987"/>
                  <a:gd name="connsiteX3" fmla="*/ 3003550 w 3003550"/>
                  <a:gd name="connsiteY3" fmla="*/ 1092994 h 2185987"/>
                  <a:gd name="connsiteX4" fmla="*/ 1910557 w 3003550"/>
                  <a:gd name="connsiteY4" fmla="*/ 2185987 h 2185987"/>
                  <a:gd name="connsiteX5" fmla="*/ 1918177 w 3003550"/>
                  <a:gd name="connsiteY5" fmla="*/ 1067990 h 2185987"/>
                  <a:gd name="connsiteX6" fmla="*/ 0 w 3003550"/>
                  <a:gd name="connsiteY6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272177 h 2185987"/>
                  <a:gd name="connsiteX2" fmla="*/ 0 w 1092993"/>
                  <a:gd name="connsiteY2" fmla="*/ 0 h 2185987"/>
                  <a:gd name="connsiteX3" fmla="*/ 1092993 w 1092993"/>
                  <a:gd name="connsiteY3" fmla="*/ 1092994 h 2185987"/>
                  <a:gd name="connsiteX4" fmla="*/ 0 w 1092993"/>
                  <a:gd name="connsiteY4" fmla="*/ 2185987 h 2185987"/>
                  <a:gd name="connsiteX5" fmla="*/ 7620 w 1092993"/>
                  <a:gd name="connsiteY5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0 h 2185987"/>
                  <a:gd name="connsiteX2" fmla="*/ 1092993 w 1092993"/>
                  <a:gd name="connsiteY2" fmla="*/ 1092994 h 2185987"/>
                  <a:gd name="connsiteX3" fmla="*/ 0 w 1092993"/>
                  <a:gd name="connsiteY3" fmla="*/ 2185987 h 2185987"/>
                  <a:gd name="connsiteX4" fmla="*/ 7620 w 1092993"/>
                  <a:gd name="connsiteY4" fmla="*/ 1067990 h 2185987"/>
                  <a:gd name="connsiteX0" fmla="*/ 7620 w 1092993"/>
                  <a:gd name="connsiteY0" fmla="*/ 0 h 1117997"/>
                  <a:gd name="connsiteX1" fmla="*/ 1092993 w 1092993"/>
                  <a:gd name="connsiteY1" fmla="*/ 25004 h 1117997"/>
                  <a:gd name="connsiteX2" fmla="*/ 0 w 1092993"/>
                  <a:gd name="connsiteY2" fmla="*/ 1117997 h 1117997"/>
                  <a:gd name="connsiteX3" fmla="*/ 7620 w 1092993"/>
                  <a:gd name="connsiteY3" fmla="*/ 0 h 11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93" h="1117997">
                    <a:moveTo>
                      <a:pt x="7620" y="0"/>
                    </a:moveTo>
                    <a:lnTo>
                      <a:pt x="1092993" y="25004"/>
                    </a:lnTo>
                    <a:lnTo>
                      <a:pt x="0" y="1117997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352865-27EF-5248-B138-E4655A3F47B7}"/>
                </a:ext>
              </a:extLst>
            </p:cNvPr>
            <p:cNvSpPr txBox="1"/>
            <p:nvPr/>
          </p:nvSpPr>
          <p:spPr>
            <a:xfrm>
              <a:off x="1630327" y="2997647"/>
              <a:ext cx="691028" cy="81136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86BC25"/>
                  </a:solidFill>
                  <a:latin typeface="Verdana"/>
                  <a:ea typeface="华文细黑"/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AD17DC9-3CC5-D44C-A123-3C40403E50A6}"/>
                </a:ext>
              </a:extLst>
            </p:cNvPr>
            <p:cNvSpPr txBox="1"/>
            <p:nvPr/>
          </p:nvSpPr>
          <p:spPr>
            <a:xfrm>
              <a:off x="2591156" y="2350283"/>
              <a:ext cx="691028" cy="81136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75787B">
                      <a:lumMod val="40000"/>
                      <a:lumOff val="60000"/>
                    </a:srgbClr>
                  </a:solidFill>
                  <a:latin typeface="Verdana"/>
                  <a:ea typeface="华文细黑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2324DE5-04BA-594C-8E02-ED9AFBE24E94}"/>
                </a:ext>
              </a:extLst>
            </p:cNvPr>
            <p:cNvSpPr txBox="1"/>
            <p:nvPr/>
          </p:nvSpPr>
          <p:spPr>
            <a:xfrm>
              <a:off x="3530089" y="1701392"/>
              <a:ext cx="691028" cy="81136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A3E0"/>
                  </a:solidFill>
                  <a:latin typeface="Verdana"/>
                  <a:ea typeface="华文细黑"/>
                </a:rPr>
                <a:t>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F980C82-06F9-254F-B204-DAEC6E682767}"/>
                </a:ext>
              </a:extLst>
            </p:cNvPr>
            <p:cNvSpPr txBox="1"/>
            <p:nvPr/>
          </p:nvSpPr>
          <p:spPr>
            <a:xfrm>
              <a:off x="4441082" y="1049689"/>
              <a:ext cx="691028" cy="81136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97A9"/>
                  </a:solidFill>
                  <a:latin typeface="Verdana"/>
                  <a:ea typeface="华文细黑"/>
                </a:rPr>
                <a:t>4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1EB378E-C59A-AD4D-9A1A-7BF66AB57941}"/>
                </a:ext>
              </a:extLst>
            </p:cNvPr>
            <p:cNvGrpSpPr/>
            <p:nvPr/>
          </p:nvGrpSpPr>
          <p:grpSpPr>
            <a:xfrm>
              <a:off x="3935070" y="3670865"/>
              <a:ext cx="706551" cy="365760"/>
              <a:chOff x="4953973" y="3370420"/>
              <a:chExt cx="706551" cy="365760"/>
            </a:xfrm>
          </p:grpSpPr>
          <p:sp>
            <p:nvSpPr>
              <p:cNvPr id="146" name="Right Arrow 1">
                <a:extLst>
                  <a:ext uri="{FF2B5EF4-FFF2-40B4-BE49-F238E27FC236}">
                    <a16:creationId xmlns:a16="http://schemas.microsoft.com/office/drawing/2014/main" id="{09BB9D9E-0EAA-EA4F-92BF-69246998D139}"/>
                  </a:ext>
                </a:extLst>
              </p:cNvPr>
              <p:cNvSpPr/>
              <p:nvPr/>
            </p:nvSpPr>
            <p:spPr>
              <a:xfrm>
                <a:off x="4953973" y="3370420"/>
                <a:ext cx="706551" cy="365760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2750" h="2185987">
                    <a:moveTo>
                      <a:pt x="0" y="272177"/>
                    </a:moveTo>
                    <a:lnTo>
                      <a:pt x="3129757" y="272177"/>
                    </a:lnTo>
                    <a:lnTo>
                      <a:pt x="3129757" y="0"/>
                    </a:lnTo>
                    <a:lnTo>
                      <a:pt x="4222750" y="1092994"/>
                    </a:lnTo>
                    <a:lnTo>
                      <a:pt x="3129757" y="2185987"/>
                    </a:lnTo>
                    <a:lnTo>
                      <a:pt x="3137377" y="1067990"/>
                    </a:lnTo>
                    <a:lnTo>
                      <a:pt x="1219200" y="1067990"/>
                    </a:lnTo>
                    <a:lnTo>
                      <a:pt x="0" y="272177"/>
                    </a:lnTo>
                    <a:close/>
                  </a:path>
                </a:pathLst>
              </a:custGeom>
              <a:solidFill>
                <a:srgbClr val="2C523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  <p:sp>
            <p:nvSpPr>
              <p:cNvPr id="147" name="Right Arrow 1">
                <a:extLst>
                  <a:ext uri="{FF2B5EF4-FFF2-40B4-BE49-F238E27FC236}">
                    <a16:creationId xmlns:a16="http://schemas.microsoft.com/office/drawing/2014/main" id="{F328AC17-874B-274F-A498-2BC4A0758649}"/>
                  </a:ext>
                </a:extLst>
              </p:cNvPr>
              <p:cNvSpPr/>
              <p:nvPr/>
            </p:nvSpPr>
            <p:spPr>
              <a:xfrm rot="10800000" flipH="1" flipV="1">
                <a:off x="5478145" y="3549116"/>
                <a:ext cx="181104" cy="187064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  <a:gd name="connsiteX0" fmla="*/ 0 w 3003550"/>
                  <a:gd name="connsiteY0" fmla="*/ 1067990 h 2185987"/>
                  <a:gd name="connsiteX1" fmla="*/ 1910557 w 3003550"/>
                  <a:gd name="connsiteY1" fmla="*/ 272177 h 2185987"/>
                  <a:gd name="connsiteX2" fmla="*/ 1910557 w 3003550"/>
                  <a:gd name="connsiteY2" fmla="*/ 0 h 2185987"/>
                  <a:gd name="connsiteX3" fmla="*/ 3003550 w 3003550"/>
                  <a:gd name="connsiteY3" fmla="*/ 1092994 h 2185987"/>
                  <a:gd name="connsiteX4" fmla="*/ 1910557 w 3003550"/>
                  <a:gd name="connsiteY4" fmla="*/ 2185987 h 2185987"/>
                  <a:gd name="connsiteX5" fmla="*/ 1918177 w 3003550"/>
                  <a:gd name="connsiteY5" fmla="*/ 1067990 h 2185987"/>
                  <a:gd name="connsiteX6" fmla="*/ 0 w 3003550"/>
                  <a:gd name="connsiteY6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272177 h 2185987"/>
                  <a:gd name="connsiteX2" fmla="*/ 0 w 1092993"/>
                  <a:gd name="connsiteY2" fmla="*/ 0 h 2185987"/>
                  <a:gd name="connsiteX3" fmla="*/ 1092993 w 1092993"/>
                  <a:gd name="connsiteY3" fmla="*/ 1092994 h 2185987"/>
                  <a:gd name="connsiteX4" fmla="*/ 0 w 1092993"/>
                  <a:gd name="connsiteY4" fmla="*/ 2185987 h 2185987"/>
                  <a:gd name="connsiteX5" fmla="*/ 7620 w 1092993"/>
                  <a:gd name="connsiteY5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0 h 2185987"/>
                  <a:gd name="connsiteX2" fmla="*/ 1092993 w 1092993"/>
                  <a:gd name="connsiteY2" fmla="*/ 1092994 h 2185987"/>
                  <a:gd name="connsiteX3" fmla="*/ 0 w 1092993"/>
                  <a:gd name="connsiteY3" fmla="*/ 2185987 h 2185987"/>
                  <a:gd name="connsiteX4" fmla="*/ 7620 w 1092993"/>
                  <a:gd name="connsiteY4" fmla="*/ 1067990 h 2185987"/>
                  <a:gd name="connsiteX0" fmla="*/ 7620 w 1092993"/>
                  <a:gd name="connsiteY0" fmla="*/ 0 h 1117997"/>
                  <a:gd name="connsiteX1" fmla="*/ 1092993 w 1092993"/>
                  <a:gd name="connsiteY1" fmla="*/ 25004 h 1117997"/>
                  <a:gd name="connsiteX2" fmla="*/ 0 w 1092993"/>
                  <a:gd name="connsiteY2" fmla="*/ 1117997 h 1117997"/>
                  <a:gd name="connsiteX3" fmla="*/ 7620 w 1092993"/>
                  <a:gd name="connsiteY3" fmla="*/ 0 h 11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93" h="1117997">
                    <a:moveTo>
                      <a:pt x="7620" y="0"/>
                    </a:moveTo>
                    <a:lnTo>
                      <a:pt x="1092993" y="25004"/>
                    </a:lnTo>
                    <a:lnTo>
                      <a:pt x="0" y="1117997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B357217-1651-BC43-8AD3-240A78EE4D31}"/>
                </a:ext>
              </a:extLst>
            </p:cNvPr>
            <p:cNvGrpSpPr/>
            <p:nvPr/>
          </p:nvGrpSpPr>
          <p:grpSpPr>
            <a:xfrm>
              <a:off x="3059858" y="4350133"/>
              <a:ext cx="706551" cy="365760"/>
              <a:chOff x="4953973" y="3370420"/>
              <a:chExt cx="706551" cy="365760"/>
            </a:xfrm>
          </p:grpSpPr>
          <p:sp>
            <p:nvSpPr>
              <p:cNvPr id="149" name="Right Arrow 1">
                <a:extLst>
                  <a:ext uri="{FF2B5EF4-FFF2-40B4-BE49-F238E27FC236}">
                    <a16:creationId xmlns:a16="http://schemas.microsoft.com/office/drawing/2014/main" id="{BB8BDE3E-4F40-DA43-B5EB-E9F3EF5244E5}"/>
                  </a:ext>
                </a:extLst>
              </p:cNvPr>
              <p:cNvSpPr/>
              <p:nvPr/>
            </p:nvSpPr>
            <p:spPr>
              <a:xfrm>
                <a:off x="4953973" y="3370420"/>
                <a:ext cx="706551" cy="365760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2750" h="2185987">
                    <a:moveTo>
                      <a:pt x="0" y="272177"/>
                    </a:moveTo>
                    <a:lnTo>
                      <a:pt x="3129757" y="272177"/>
                    </a:lnTo>
                    <a:lnTo>
                      <a:pt x="3129757" y="0"/>
                    </a:lnTo>
                    <a:lnTo>
                      <a:pt x="4222750" y="1092994"/>
                    </a:lnTo>
                    <a:lnTo>
                      <a:pt x="3129757" y="2185987"/>
                    </a:lnTo>
                    <a:lnTo>
                      <a:pt x="3137377" y="1067990"/>
                    </a:lnTo>
                    <a:lnTo>
                      <a:pt x="1219200" y="1067990"/>
                    </a:lnTo>
                    <a:lnTo>
                      <a:pt x="0" y="272177"/>
                    </a:lnTo>
                    <a:close/>
                  </a:path>
                </a:pathLst>
              </a:custGeom>
              <a:solidFill>
                <a:srgbClr val="2C523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  <p:sp>
            <p:nvSpPr>
              <p:cNvPr id="150" name="Right Arrow 1">
                <a:extLst>
                  <a:ext uri="{FF2B5EF4-FFF2-40B4-BE49-F238E27FC236}">
                    <a16:creationId xmlns:a16="http://schemas.microsoft.com/office/drawing/2014/main" id="{33A1C07B-0279-8740-A8F2-FB081E10AC1B}"/>
                  </a:ext>
                </a:extLst>
              </p:cNvPr>
              <p:cNvSpPr/>
              <p:nvPr/>
            </p:nvSpPr>
            <p:spPr>
              <a:xfrm rot="10800000" flipH="1" flipV="1">
                <a:off x="5478145" y="3549116"/>
                <a:ext cx="181104" cy="187064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  <a:gd name="connsiteX0" fmla="*/ 0 w 3003550"/>
                  <a:gd name="connsiteY0" fmla="*/ 1067990 h 2185987"/>
                  <a:gd name="connsiteX1" fmla="*/ 1910557 w 3003550"/>
                  <a:gd name="connsiteY1" fmla="*/ 272177 h 2185987"/>
                  <a:gd name="connsiteX2" fmla="*/ 1910557 w 3003550"/>
                  <a:gd name="connsiteY2" fmla="*/ 0 h 2185987"/>
                  <a:gd name="connsiteX3" fmla="*/ 3003550 w 3003550"/>
                  <a:gd name="connsiteY3" fmla="*/ 1092994 h 2185987"/>
                  <a:gd name="connsiteX4" fmla="*/ 1910557 w 3003550"/>
                  <a:gd name="connsiteY4" fmla="*/ 2185987 h 2185987"/>
                  <a:gd name="connsiteX5" fmla="*/ 1918177 w 3003550"/>
                  <a:gd name="connsiteY5" fmla="*/ 1067990 h 2185987"/>
                  <a:gd name="connsiteX6" fmla="*/ 0 w 3003550"/>
                  <a:gd name="connsiteY6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272177 h 2185987"/>
                  <a:gd name="connsiteX2" fmla="*/ 0 w 1092993"/>
                  <a:gd name="connsiteY2" fmla="*/ 0 h 2185987"/>
                  <a:gd name="connsiteX3" fmla="*/ 1092993 w 1092993"/>
                  <a:gd name="connsiteY3" fmla="*/ 1092994 h 2185987"/>
                  <a:gd name="connsiteX4" fmla="*/ 0 w 1092993"/>
                  <a:gd name="connsiteY4" fmla="*/ 2185987 h 2185987"/>
                  <a:gd name="connsiteX5" fmla="*/ 7620 w 1092993"/>
                  <a:gd name="connsiteY5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0 h 2185987"/>
                  <a:gd name="connsiteX2" fmla="*/ 1092993 w 1092993"/>
                  <a:gd name="connsiteY2" fmla="*/ 1092994 h 2185987"/>
                  <a:gd name="connsiteX3" fmla="*/ 0 w 1092993"/>
                  <a:gd name="connsiteY3" fmla="*/ 2185987 h 2185987"/>
                  <a:gd name="connsiteX4" fmla="*/ 7620 w 1092993"/>
                  <a:gd name="connsiteY4" fmla="*/ 1067990 h 2185987"/>
                  <a:gd name="connsiteX0" fmla="*/ 7620 w 1092993"/>
                  <a:gd name="connsiteY0" fmla="*/ 0 h 1117997"/>
                  <a:gd name="connsiteX1" fmla="*/ 1092993 w 1092993"/>
                  <a:gd name="connsiteY1" fmla="*/ 25004 h 1117997"/>
                  <a:gd name="connsiteX2" fmla="*/ 0 w 1092993"/>
                  <a:gd name="connsiteY2" fmla="*/ 1117997 h 1117997"/>
                  <a:gd name="connsiteX3" fmla="*/ 7620 w 1092993"/>
                  <a:gd name="connsiteY3" fmla="*/ 0 h 11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93" h="1117997">
                    <a:moveTo>
                      <a:pt x="7620" y="0"/>
                    </a:moveTo>
                    <a:lnTo>
                      <a:pt x="1092993" y="25004"/>
                    </a:lnTo>
                    <a:lnTo>
                      <a:pt x="0" y="1117997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CD73933-C42E-6946-88B5-41FAF31250C6}"/>
                </a:ext>
              </a:extLst>
            </p:cNvPr>
            <p:cNvGrpSpPr/>
            <p:nvPr/>
          </p:nvGrpSpPr>
          <p:grpSpPr>
            <a:xfrm>
              <a:off x="2080144" y="5055527"/>
              <a:ext cx="706551" cy="365760"/>
              <a:chOff x="4953973" y="3370420"/>
              <a:chExt cx="706551" cy="365760"/>
            </a:xfrm>
          </p:grpSpPr>
          <p:sp>
            <p:nvSpPr>
              <p:cNvPr id="152" name="Right Arrow 1">
                <a:extLst>
                  <a:ext uri="{FF2B5EF4-FFF2-40B4-BE49-F238E27FC236}">
                    <a16:creationId xmlns:a16="http://schemas.microsoft.com/office/drawing/2014/main" id="{036A4048-25B9-8E4A-A914-B48D62A98D41}"/>
                  </a:ext>
                </a:extLst>
              </p:cNvPr>
              <p:cNvSpPr/>
              <p:nvPr/>
            </p:nvSpPr>
            <p:spPr>
              <a:xfrm>
                <a:off x="4953973" y="3370420"/>
                <a:ext cx="706551" cy="365760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2750" h="2185987">
                    <a:moveTo>
                      <a:pt x="0" y="272177"/>
                    </a:moveTo>
                    <a:lnTo>
                      <a:pt x="3129757" y="272177"/>
                    </a:lnTo>
                    <a:lnTo>
                      <a:pt x="3129757" y="0"/>
                    </a:lnTo>
                    <a:lnTo>
                      <a:pt x="4222750" y="1092994"/>
                    </a:lnTo>
                    <a:lnTo>
                      <a:pt x="3129757" y="2185987"/>
                    </a:lnTo>
                    <a:lnTo>
                      <a:pt x="3137377" y="1067990"/>
                    </a:lnTo>
                    <a:lnTo>
                      <a:pt x="1219200" y="1067990"/>
                    </a:lnTo>
                    <a:lnTo>
                      <a:pt x="0" y="272177"/>
                    </a:lnTo>
                    <a:close/>
                  </a:path>
                </a:pathLst>
              </a:custGeom>
              <a:solidFill>
                <a:srgbClr val="2C523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  <p:sp>
            <p:nvSpPr>
              <p:cNvPr id="153" name="Right Arrow 1">
                <a:extLst>
                  <a:ext uri="{FF2B5EF4-FFF2-40B4-BE49-F238E27FC236}">
                    <a16:creationId xmlns:a16="http://schemas.microsoft.com/office/drawing/2014/main" id="{B64C5234-05E3-E140-8822-CA151405B0B6}"/>
                  </a:ext>
                </a:extLst>
              </p:cNvPr>
              <p:cNvSpPr/>
              <p:nvPr/>
            </p:nvSpPr>
            <p:spPr>
              <a:xfrm rot="10800000" flipH="1" flipV="1">
                <a:off x="5478145" y="3549116"/>
                <a:ext cx="181104" cy="187064"/>
              </a:xfrm>
              <a:custGeom>
                <a:avLst/>
                <a:gdLst>
                  <a:gd name="connsiteX0" fmla="*/ 0 w 3994150"/>
                  <a:gd name="connsiteY0" fmla="*/ 546497 h 2185987"/>
                  <a:gd name="connsiteX1" fmla="*/ 2901157 w 3994150"/>
                  <a:gd name="connsiteY1" fmla="*/ 5464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8777 w 3994150"/>
                  <a:gd name="connsiteY1" fmla="*/ 27979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54649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546497 h 2185987"/>
                  <a:gd name="connsiteX0" fmla="*/ 0 w 3994150"/>
                  <a:gd name="connsiteY0" fmla="*/ 32551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0 w 3994150"/>
                  <a:gd name="connsiteY7" fmla="*/ 32551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1157 w 3994150"/>
                  <a:gd name="connsiteY5" fmla="*/ 16394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639490 h 2185987"/>
                  <a:gd name="connsiteX7" fmla="*/ 7620 w 3994150"/>
                  <a:gd name="connsiteY7" fmla="*/ 256937 h 2185987"/>
                  <a:gd name="connsiteX0" fmla="*/ 7620 w 3994150"/>
                  <a:gd name="connsiteY0" fmla="*/ 256937 h 2185987"/>
                  <a:gd name="connsiteX1" fmla="*/ 2901157 w 3994150"/>
                  <a:gd name="connsiteY1" fmla="*/ 272177 h 2185987"/>
                  <a:gd name="connsiteX2" fmla="*/ 2901157 w 3994150"/>
                  <a:gd name="connsiteY2" fmla="*/ 0 h 2185987"/>
                  <a:gd name="connsiteX3" fmla="*/ 3994150 w 3994150"/>
                  <a:gd name="connsiteY3" fmla="*/ 1092994 h 2185987"/>
                  <a:gd name="connsiteX4" fmla="*/ 2901157 w 3994150"/>
                  <a:gd name="connsiteY4" fmla="*/ 2185987 h 2185987"/>
                  <a:gd name="connsiteX5" fmla="*/ 2908777 w 3994150"/>
                  <a:gd name="connsiteY5" fmla="*/ 1067990 h 2185987"/>
                  <a:gd name="connsiteX6" fmla="*/ 0 w 3994150"/>
                  <a:gd name="connsiteY6" fmla="*/ 1075610 h 2185987"/>
                  <a:gd name="connsiteX7" fmla="*/ 7620 w 3994150"/>
                  <a:gd name="connsiteY7" fmla="*/ 256937 h 2185987"/>
                  <a:gd name="connsiteX0" fmla="*/ 0 w 4268470"/>
                  <a:gd name="connsiteY0" fmla="*/ 249317 h 2185987"/>
                  <a:gd name="connsiteX1" fmla="*/ 3175477 w 4268470"/>
                  <a:gd name="connsiteY1" fmla="*/ 272177 h 2185987"/>
                  <a:gd name="connsiteX2" fmla="*/ 3175477 w 4268470"/>
                  <a:gd name="connsiteY2" fmla="*/ 0 h 2185987"/>
                  <a:gd name="connsiteX3" fmla="*/ 4268470 w 4268470"/>
                  <a:gd name="connsiteY3" fmla="*/ 1092994 h 2185987"/>
                  <a:gd name="connsiteX4" fmla="*/ 3175477 w 4268470"/>
                  <a:gd name="connsiteY4" fmla="*/ 2185987 h 2185987"/>
                  <a:gd name="connsiteX5" fmla="*/ 3183097 w 4268470"/>
                  <a:gd name="connsiteY5" fmla="*/ 1067990 h 2185987"/>
                  <a:gd name="connsiteX6" fmla="*/ 274320 w 4268470"/>
                  <a:gd name="connsiteY6" fmla="*/ 1075610 h 2185987"/>
                  <a:gd name="connsiteX7" fmla="*/ 0 w 4268470"/>
                  <a:gd name="connsiteY7" fmla="*/ 24931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228600 w 4222750"/>
                  <a:gd name="connsiteY6" fmla="*/ 1075610 h 2185987"/>
                  <a:gd name="connsiteX7" fmla="*/ 0 w 4222750"/>
                  <a:gd name="connsiteY7" fmla="*/ 272177 h 2185987"/>
                  <a:gd name="connsiteX0" fmla="*/ 0 w 4222750"/>
                  <a:gd name="connsiteY0" fmla="*/ 272177 h 2185987"/>
                  <a:gd name="connsiteX1" fmla="*/ 3129757 w 4222750"/>
                  <a:gd name="connsiteY1" fmla="*/ 272177 h 2185987"/>
                  <a:gd name="connsiteX2" fmla="*/ 3129757 w 4222750"/>
                  <a:gd name="connsiteY2" fmla="*/ 0 h 2185987"/>
                  <a:gd name="connsiteX3" fmla="*/ 4222750 w 4222750"/>
                  <a:gd name="connsiteY3" fmla="*/ 1092994 h 2185987"/>
                  <a:gd name="connsiteX4" fmla="*/ 3129757 w 4222750"/>
                  <a:gd name="connsiteY4" fmla="*/ 2185987 h 2185987"/>
                  <a:gd name="connsiteX5" fmla="*/ 3137377 w 4222750"/>
                  <a:gd name="connsiteY5" fmla="*/ 1067990 h 2185987"/>
                  <a:gd name="connsiteX6" fmla="*/ 1219200 w 4222750"/>
                  <a:gd name="connsiteY6" fmla="*/ 1067990 h 2185987"/>
                  <a:gd name="connsiteX7" fmla="*/ 0 w 4222750"/>
                  <a:gd name="connsiteY7" fmla="*/ 272177 h 2185987"/>
                  <a:gd name="connsiteX0" fmla="*/ 0 w 3003550"/>
                  <a:gd name="connsiteY0" fmla="*/ 1067990 h 2185987"/>
                  <a:gd name="connsiteX1" fmla="*/ 1910557 w 3003550"/>
                  <a:gd name="connsiteY1" fmla="*/ 272177 h 2185987"/>
                  <a:gd name="connsiteX2" fmla="*/ 1910557 w 3003550"/>
                  <a:gd name="connsiteY2" fmla="*/ 0 h 2185987"/>
                  <a:gd name="connsiteX3" fmla="*/ 3003550 w 3003550"/>
                  <a:gd name="connsiteY3" fmla="*/ 1092994 h 2185987"/>
                  <a:gd name="connsiteX4" fmla="*/ 1910557 w 3003550"/>
                  <a:gd name="connsiteY4" fmla="*/ 2185987 h 2185987"/>
                  <a:gd name="connsiteX5" fmla="*/ 1918177 w 3003550"/>
                  <a:gd name="connsiteY5" fmla="*/ 1067990 h 2185987"/>
                  <a:gd name="connsiteX6" fmla="*/ 0 w 3003550"/>
                  <a:gd name="connsiteY6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272177 h 2185987"/>
                  <a:gd name="connsiteX2" fmla="*/ 0 w 1092993"/>
                  <a:gd name="connsiteY2" fmla="*/ 0 h 2185987"/>
                  <a:gd name="connsiteX3" fmla="*/ 1092993 w 1092993"/>
                  <a:gd name="connsiteY3" fmla="*/ 1092994 h 2185987"/>
                  <a:gd name="connsiteX4" fmla="*/ 0 w 1092993"/>
                  <a:gd name="connsiteY4" fmla="*/ 2185987 h 2185987"/>
                  <a:gd name="connsiteX5" fmla="*/ 7620 w 1092993"/>
                  <a:gd name="connsiteY5" fmla="*/ 1067990 h 2185987"/>
                  <a:gd name="connsiteX0" fmla="*/ 7620 w 1092993"/>
                  <a:gd name="connsiteY0" fmla="*/ 1067990 h 2185987"/>
                  <a:gd name="connsiteX1" fmla="*/ 0 w 1092993"/>
                  <a:gd name="connsiteY1" fmla="*/ 0 h 2185987"/>
                  <a:gd name="connsiteX2" fmla="*/ 1092993 w 1092993"/>
                  <a:gd name="connsiteY2" fmla="*/ 1092994 h 2185987"/>
                  <a:gd name="connsiteX3" fmla="*/ 0 w 1092993"/>
                  <a:gd name="connsiteY3" fmla="*/ 2185987 h 2185987"/>
                  <a:gd name="connsiteX4" fmla="*/ 7620 w 1092993"/>
                  <a:gd name="connsiteY4" fmla="*/ 1067990 h 2185987"/>
                  <a:gd name="connsiteX0" fmla="*/ 7620 w 1092993"/>
                  <a:gd name="connsiteY0" fmla="*/ 0 h 1117997"/>
                  <a:gd name="connsiteX1" fmla="*/ 1092993 w 1092993"/>
                  <a:gd name="connsiteY1" fmla="*/ 25004 h 1117997"/>
                  <a:gd name="connsiteX2" fmla="*/ 0 w 1092993"/>
                  <a:gd name="connsiteY2" fmla="*/ 1117997 h 1117997"/>
                  <a:gd name="connsiteX3" fmla="*/ 7620 w 1092993"/>
                  <a:gd name="connsiteY3" fmla="*/ 0 h 11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93" h="1117997">
                    <a:moveTo>
                      <a:pt x="7620" y="0"/>
                    </a:moveTo>
                    <a:lnTo>
                      <a:pt x="1092993" y="25004"/>
                    </a:lnTo>
                    <a:lnTo>
                      <a:pt x="0" y="1117997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44546A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endParaRPr>
              </a:p>
            </p:txBody>
          </p:sp>
        </p:grpSp>
        <p:grpSp>
          <p:nvGrpSpPr>
            <p:cNvPr id="154" name="Group 452">
              <a:extLst>
                <a:ext uri="{FF2B5EF4-FFF2-40B4-BE49-F238E27FC236}">
                  <a16:creationId xmlns:a16="http://schemas.microsoft.com/office/drawing/2014/main" id="{15258511-694E-A743-92F4-6D57BDFD72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45502" y="4112057"/>
              <a:ext cx="367041" cy="367041"/>
              <a:chOff x="6020" y="1753"/>
              <a:chExt cx="340" cy="340"/>
            </a:xfrm>
            <a:solidFill>
              <a:sysClr val="window" lastClr="FFFFFF"/>
            </a:solidFill>
          </p:grpSpPr>
          <p:sp>
            <p:nvSpPr>
              <p:cNvPr id="155" name="Freeform 453">
                <a:extLst>
                  <a:ext uri="{FF2B5EF4-FFF2-40B4-BE49-F238E27FC236}">
                    <a16:creationId xmlns:a16="http://schemas.microsoft.com/office/drawing/2014/main" id="{89AAF906-C9A1-7A45-A309-68936BE0F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20" y="1753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1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7"/>
                      <a:pt x="490" y="256"/>
                    </a:cubicBezTo>
                    <a:cubicBezTo>
                      <a:pt x="490" y="385"/>
                      <a:pt x="385" y="491"/>
                      <a:pt x="256" y="491"/>
                    </a:cubicBezTo>
                    <a:cubicBezTo>
                      <a:pt x="126" y="491"/>
                      <a:pt x="21" y="385"/>
                      <a:pt x="21" y="256"/>
                    </a:cubicBezTo>
                    <a:cubicBezTo>
                      <a:pt x="21" y="127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5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5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  <p:sp>
            <p:nvSpPr>
              <p:cNvPr id="156" name="Freeform 454">
                <a:extLst>
                  <a:ext uri="{FF2B5EF4-FFF2-40B4-BE49-F238E27FC236}">
                    <a16:creationId xmlns:a16="http://schemas.microsoft.com/office/drawing/2014/main" id="{817F1F2C-A86F-8C4D-B608-492FD1F677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84" y="1867"/>
                <a:ext cx="212" cy="113"/>
              </a:xfrm>
              <a:custGeom>
                <a:avLst/>
                <a:gdLst>
                  <a:gd name="T0" fmla="*/ 318 w 320"/>
                  <a:gd name="T1" fmla="*/ 79 h 171"/>
                  <a:gd name="T2" fmla="*/ 297 w 320"/>
                  <a:gd name="T3" fmla="*/ 47 h 171"/>
                  <a:gd name="T4" fmla="*/ 288 w 320"/>
                  <a:gd name="T5" fmla="*/ 43 h 171"/>
                  <a:gd name="T6" fmla="*/ 159 w 320"/>
                  <a:gd name="T7" fmla="*/ 43 h 171"/>
                  <a:gd name="T8" fmla="*/ 85 w 320"/>
                  <a:gd name="T9" fmla="*/ 0 h 171"/>
                  <a:gd name="T10" fmla="*/ 0 w 320"/>
                  <a:gd name="T11" fmla="*/ 85 h 171"/>
                  <a:gd name="T12" fmla="*/ 85 w 320"/>
                  <a:gd name="T13" fmla="*/ 171 h 171"/>
                  <a:gd name="T14" fmla="*/ 159 w 320"/>
                  <a:gd name="T15" fmla="*/ 128 h 171"/>
                  <a:gd name="T16" fmla="*/ 202 w 320"/>
                  <a:gd name="T17" fmla="*/ 128 h 171"/>
                  <a:gd name="T18" fmla="*/ 210 w 320"/>
                  <a:gd name="T19" fmla="*/ 125 h 171"/>
                  <a:gd name="T20" fmla="*/ 224 w 320"/>
                  <a:gd name="T21" fmla="*/ 111 h 171"/>
                  <a:gd name="T22" fmla="*/ 237 w 320"/>
                  <a:gd name="T23" fmla="*/ 125 h 171"/>
                  <a:gd name="T24" fmla="*/ 253 w 320"/>
                  <a:gd name="T25" fmla="*/ 125 h 171"/>
                  <a:gd name="T26" fmla="*/ 266 w 320"/>
                  <a:gd name="T27" fmla="*/ 111 h 171"/>
                  <a:gd name="T28" fmla="*/ 280 w 320"/>
                  <a:gd name="T29" fmla="*/ 125 h 171"/>
                  <a:gd name="T30" fmla="*/ 289 w 320"/>
                  <a:gd name="T31" fmla="*/ 128 h 171"/>
                  <a:gd name="T32" fmla="*/ 297 w 320"/>
                  <a:gd name="T33" fmla="*/ 123 h 171"/>
                  <a:gd name="T34" fmla="*/ 318 w 320"/>
                  <a:gd name="T35" fmla="*/ 91 h 171"/>
                  <a:gd name="T36" fmla="*/ 318 w 320"/>
                  <a:gd name="T37" fmla="*/ 79 h 171"/>
                  <a:gd name="T38" fmla="*/ 286 w 320"/>
                  <a:gd name="T39" fmla="*/ 100 h 171"/>
                  <a:gd name="T40" fmla="*/ 274 w 320"/>
                  <a:gd name="T41" fmla="*/ 88 h 171"/>
                  <a:gd name="T42" fmla="*/ 259 w 320"/>
                  <a:gd name="T43" fmla="*/ 88 h 171"/>
                  <a:gd name="T44" fmla="*/ 245 w 320"/>
                  <a:gd name="T45" fmla="*/ 102 h 171"/>
                  <a:gd name="T46" fmla="*/ 231 w 320"/>
                  <a:gd name="T47" fmla="*/ 88 h 171"/>
                  <a:gd name="T48" fmla="*/ 216 w 320"/>
                  <a:gd name="T49" fmla="*/ 88 h 171"/>
                  <a:gd name="T50" fmla="*/ 198 w 320"/>
                  <a:gd name="T51" fmla="*/ 107 h 171"/>
                  <a:gd name="T52" fmla="*/ 152 w 320"/>
                  <a:gd name="T53" fmla="*/ 107 h 171"/>
                  <a:gd name="T54" fmla="*/ 143 w 320"/>
                  <a:gd name="T55" fmla="*/ 113 h 171"/>
                  <a:gd name="T56" fmla="*/ 85 w 320"/>
                  <a:gd name="T57" fmla="*/ 149 h 171"/>
                  <a:gd name="T58" fmla="*/ 21 w 320"/>
                  <a:gd name="T59" fmla="*/ 85 h 171"/>
                  <a:gd name="T60" fmla="*/ 85 w 320"/>
                  <a:gd name="T61" fmla="*/ 21 h 171"/>
                  <a:gd name="T62" fmla="*/ 143 w 320"/>
                  <a:gd name="T63" fmla="*/ 58 h 171"/>
                  <a:gd name="T64" fmla="*/ 152 w 320"/>
                  <a:gd name="T65" fmla="*/ 64 h 171"/>
                  <a:gd name="T66" fmla="*/ 282 w 320"/>
                  <a:gd name="T67" fmla="*/ 64 h 171"/>
                  <a:gd name="T68" fmla="*/ 296 w 320"/>
                  <a:gd name="T69" fmla="*/ 85 h 171"/>
                  <a:gd name="T70" fmla="*/ 286 w 320"/>
                  <a:gd name="T71" fmla="*/ 10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0" h="171">
                    <a:moveTo>
                      <a:pt x="318" y="79"/>
                    </a:moveTo>
                    <a:cubicBezTo>
                      <a:pt x="297" y="47"/>
                      <a:pt x="297" y="47"/>
                      <a:pt x="297" y="47"/>
                    </a:cubicBezTo>
                    <a:cubicBezTo>
                      <a:pt x="295" y="44"/>
                      <a:pt x="291" y="43"/>
                      <a:pt x="288" y="43"/>
                    </a:cubicBezTo>
                    <a:cubicBezTo>
                      <a:pt x="159" y="43"/>
                      <a:pt x="159" y="43"/>
                      <a:pt x="159" y="43"/>
                    </a:cubicBezTo>
                    <a:cubicBezTo>
                      <a:pt x="144" y="16"/>
                      <a:pt x="115" y="0"/>
                      <a:pt x="85" y="0"/>
                    </a:cubicBezTo>
                    <a:cubicBezTo>
                      <a:pt x="38" y="0"/>
                      <a:pt x="0" y="38"/>
                      <a:pt x="0" y="85"/>
                    </a:cubicBezTo>
                    <a:cubicBezTo>
                      <a:pt x="0" y="132"/>
                      <a:pt x="38" y="171"/>
                      <a:pt x="85" y="171"/>
                    </a:cubicBezTo>
                    <a:cubicBezTo>
                      <a:pt x="115" y="171"/>
                      <a:pt x="144" y="154"/>
                      <a:pt x="159" y="128"/>
                    </a:cubicBezTo>
                    <a:cubicBezTo>
                      <a:pt x="202" y="128"/>
                      <a:pt x="202" y="128"/>
                      <a:pt x="202" y="128"/>
                    </a:cubicBezTo>
                    <a:cubicBezTo>
                      <a:pt x="205" y="128"/>
                      <a:pt x="208" y="127"/>
                      <a:pt x="210" y="125"/>
                    </a:cubicBezTo>
                    <a:cubicBezTo>
                      <a:pt x="224" y="111"/>
                      <a:pt x="224" y="111"/>
                      <a:pt x="224" y="111"/>
                    </a:cubicBezTo>
                    <a:cubicBezTo>
                      <a:pt x="237" y="125"/>
                      <a:pt x="237" y="125"/>
                      <a:pt x="237" y="125"/>
                    </a:cubicBezTo>
                    <a:cubicBezTo>
                      <a:pt x="242" y="129"/>
                      <a:pt x="248" y="129"/>
                      <a:pt x="253" y="125"/>
                    </a:cubicBezTo>
                    <a:cubicBezTo>
                      <a:pt x="266" y="111"/>
                      <a:pt x="266" y="111"/>
                      <a:pt x="266" y="111"/>
                    </a:cubicBezTo>
                    <a:cubicBezTo>
                      <a:pt x="280" y="125"/>
                      <a:pt x="280" y="125"/>
                      <a:pt x="280" y="125"/>
                    </a:cubicBezTo>
                    <a:cubicBezTo>
                      <a:pt x="282" y="127"/>
                      <a:pt x="285" y="128"/>
                      <a:pt x="289" y="128"/>
                    </a:cubicBezTo>
                    <a:cubicBezTo>
                      <a:pt x="292" y="127"/>
                      <a:pt x="295" y="126"/>
                      <a:pt x="297" y="123"/>
                    </a:cubicBezTo>
                    <a:cubicBezTo>
                      <a:pt x="318" y="91"/>
                      <a:pt x="318" y="91"/>
                      <a:pt x="318" y="91"/>
                    </a:cubicBezTo>
                    <a:cubicBezTo>
                      <a:pt x="320" y="87"/>
                      <a:pt x="320" y="83"/>
                      <a:pt x="318" y="79"/>
                    </a:cubicBezTo>
                    <a:close/>
                    <a:moveTo>
                      <a:pt x="286" y="100"/>
                    </a:moveTo>
                    <a:cubicBezTo>
                      <a:pt x="274" y="88"/>
                      <a:pt x="274" y="88"/>
                      <a:pt x="274" y="88"/>
                    </a:cubicBezTo>
                    <a:cubicBezTo>
                      <a:pt x="270" y="84"/>
                      <a:pt x="263" y="84"/>
                      <a:pt x="259" y="88"/>
                    </a:cubicBezTo>
                    <a:cubicBezTo>
                      <a:pt x="245" y="102"/>
                      <a:pt x="245" y="102"/>
                      <a:pt x="245" y="102"/>
                    </a:cubicBezTo>
                    <a:cubicBezTo>
                      <a:pt x="231" y="88"/>
                      <a:pt x="231" y="88"/>
                      <a:pt x="231" y="88"/>
                    </a:cubicBezTo>
                    <a:cubicBezTo>
                      <a:pt x="227" y="84"/>
                      <a:pt x="220" y="84"/>
                      <a:pt x="216" y="88"/>
                    </a:cubicBezTo>
                    <a:cubicBezTo>
                      <a:pt x="198" y="107"/>
                      <a:pt x="198" y="107"/>
                      <a:pt x="198" y="107"/>
                    </a:cubicBezTo>
                    <a:cubicBezTo>
                      <a:pt x="152" y="107"/>
                      <a:pt x="152" y="107"/>
                      <a:pt x="152" y="107"/>
                    </a:cubicBezTo>
                    <a:cubicBezTo>
                      <a:pt x="148" y="107"/>
                      <a:pt x="145" y="109"/>
                      <a:pt x="143" y="113"/>
                    </a:cubicBezTo>
                    <a:cubicBezTo>
                      <a:pt x="132" y="135"/>
                      <a:pt x="110" y="149"/>
                      <a:pt x="85" y="149"/>
                    </a:cubicBezTo>
                    <a:cubicBezTo>
                      <a:pt x="50" y="149"/>
                      <a:pt x="21" y="120"/>
                      <a:pt x="21" y="85"/>
                    </a:cubicBezTo>
                    <a:cubicBezTo>
                      <a:pt x="21" y="50"/>
                      <a:pt x="50" y="21"/>
                      <a:pt x="85" y="21"/>
                    </a:cubicBezTo>
                    <a:cubicBezTo>
                      <a:pt x="110" y="21"/>
                      <a:pt x="132" y="36"/>
                      <a:pt x="143" y="58"/>
                    </a:cubicBezTo>
                    <a:cubicBezTo>
                      <a:pt x="145" y="62"/>
                      <a:pt x="148" y="64"/>
                      <a:pt x="152" y="64"/>
                    </a:cubicBezTo>
                    <a:cubicBezTo>
                      <a:pt x="282" y="64"/>
                      <a:pt x="282" y="64"/>
                      <a:pt x="282" y="64"/>
                    </a:cubicBezTo>
                    <a:cubicBezTo>
                      <a:pt x="296" y="85"/>
                      <a:pt x="296" y="85"/>
                      <a:pt x="296" y="85"/>
                    </a:cubicBezTo>
                    <a:lnTo>
                      <a:pt x="286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  <p:sp>
            <p:nvSpPr>
              <p:cNvPr id="157" name="Oval 455">
                <a:extLst>
                  <a:ext uri="{FF2B5EF4-FFF2-40B4-BE49-F238E27FC236}">
                    <a16:creationId xmlns:a16="http://schemas.microsoft.com/office/drawing/2014/main" id="{C86E47A3-0965-0B48-8600-E0F6B3E3E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" y="1909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</p:grpSp>
        <p:grpSp>
          <p:nvGrpSpPr>
            <p:cNvPr id="158" name="Group 349">
              <a:extLst>
                <a:ext uri="{FF2B5EF4-FFF2-40B4-BE49-F238E27FC236}">
                  <a16:creationId xmlns:a16="http://schemas.microsoft.com/office/drawing/2014/main" id="{D0CB6E67-8598-7340-935F-FCE15612EB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62071" y="3412810"/>
              <a:ext cx="367041" cy="367041"/>
              <a:chOff x="5071" y="1628"/>
              <a:chExt cx="340" cy="340"/>
            </a:xfrm>
            <a:solidFill>
              <a:sysClr val="window" lastClr="FFFFFF"/>
            </a:solidFill>
          </p:grpSpPr>
          <p:sp>
            <p:nvSpPr>
              <p:cNvPr id="159" name="Freeform 350">
                <a:extLst>
                  <a:ext uri="{FF2B5EF4-FFF2-40B4-BE49-F238E27FC236}">
                    <a16:creationId xmlns:a16="http://schemas.microsoft.com/office/drawing/2014/main" id="{0E31EA1A-B3E4-8D4F-80B4-7E666CB999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1" y="1628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  <p:sp>
            <p:nvSpPr>
              <p:cNvPr id="160" name="Freeform 351">
                <a:extLst>
                  <a:ext uri="{FF2B5EF4-FFF2-40B4-BE49-F238E27FC236}">
                    <a16:creationId xmlns:a16="http://schemas.microsoft.com/office/drawing/2014/main" id="{092865D1-39E8-6B4F-BB57-FA5FE3D1CD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1" y="1691"/>
                <a:ext cx="200" cy="199"/>
              </a:xfrm>
              <a:custGeom>
                <a:avLst/>
                <a:gdLst>
                  <a:gd name="T0" fmla="*/ 59 w 301"/>
                  <a:gd name="T1" fmla="*/ 163 h 299"/>
                  <a:gd name="T2" fmla="*/ 2 w 301"/>
                  <a:gd name="T3" fmla="*/ 218 h 299"/>
                  <a:gd name="T4" fmla="*/ 12 w 301"/>
                  <a:gd name="T5" fmla="*/ 289 h 299"/>
                  <a:gd name="T6" fmla="*/ 108 w 301"/>
                  <a:gd name="T7" fmla="*/ 299 h 299"/>
                  <a:gd name="T8" fmla="*/ 119 w 301"/>
                  <a:gd name="T9" fmla="*/ 225 h 299"/>
                  <a:gd name="T10" fmla="*/ 125 w 301"/>
                  <a:gd name="T11" fmla="*/ 206 h 299"/>
                  <a:gd name="T12" fmla="*/ 65 w 301"/>
                  <a:gd name="T13" fmla="*/ 185 h 299"/>
                  <a:gd name="T14" fmla="*/ 42 w 301"/>
                  <a:gd name="T15" fmla="*/ 203 h 299"/>
                  <a:gd name="T16" fmla="*/ 97 w 301"/>
                  <a:gd name="T17" fmla="*/ 278 h 299"/>
                  <a:gd name="T18" fmla="*/ 76 w 301"/>
                  <a:gd name="T19" fmla="*/ 257 h 299"/>
                  <a:gd name="T20" fmla="*/ 55 w 301"/>
                  <a:gd name="T21" fmla="*/ 257 h 299"/>
                  <a:gd name="T22" fmla="*/ 33 w 301"/>
                  <a:gd name="T23" fmla="*/ 278 h 299"/>
                  <a:gd name="T24" fmla="*/ 97 w 301"/>
                  <a:gd name="T25" fmla="*/ 225 h 299"/>
                  <a:gd name="T26" fmla="*/ 296 w 301"/>
                  <a:gd name="T27" fmla="*/ 206 h 299"/>
                  <a:gd name="T28" fmla="*/ 229 w 301"/>
                  <a:gd name="T29" fmla="*/ 163 h 299"/>
                  <a:gd name="T30" fmla="*/ 173 w 301"/>
                  <a:gd name="T31" fmla="*/ 218 h 299"/>
                  <a:gd name="T32" fmla="*/ 183 w 301"/>
                  <a:gd name="T33" fmla="*/ 289 h 299"/>
                  <a:gd name="T34" fmla="*/ 279 w 301"/>
                  <a:gd name="T35" fmla="*/ 299 h 299"/>
                  <a:gd name="T36" fmla="*/ 289 w 301"/>
                  <a:gd name="T37" fmla="*/ 225 h 299"/>
                  <a:gd name="T38" fmla="*/ 296 w 301"/>
                  <a:gd name="T39" fmla="*/ 206 h 299"/>
                  <a:gd name="T40" fmla="*/ 259 w 301"/>
                  <a:gd name="T41" fmla="*/ 203 h 299"/>
                  <a:gd name="T42" fmla="*/ 236 w 301"/>
                  <a:gd name="T43" fmla="*/ 185 h 299"/>
                  <a:gd name="T44" fmla="*/ 247 w 301"/>
                  <a:gd name="T45" fmla="*/ 278 h 299"/>
                  <a:gd name="T46" fmla="*/ 236 w 301"/>
                  <a:gd name="T47" fmla="*/ 246 h 299"/>
                  <a:gd name="T48" fmla="*/ 225 w 301"/>
                  <a:gd name="T49" fmla="*/ 278 h 299"/>
                  <a:gd name="T50" fmla="*/ 204 w 301"/>
                  <a:gd name="T51" fmla="*/ 225 h 299"/>
                  <a:gd name="T52" fmla="*/ 268 w 301"/>
                  <a:gd name="T53" fmla="*/ 278 h 299"/>
                  <a:gd name="T54" fmla="*/ 204 w 301"/>
                  <a:gd name="T55" fmla="*/ 65 h 299"/>
                  <a:gd name="T56" fmla="*/ 211 w 301"/>
                  <a:gd name="T57" fmla="*/ 46 h 299"/>
                  <a:gd name="T58" fmla="*/ 144 w 301"/>
                  <a:gd name="T59" fmla="*/ 3 h 299"/>
                  <a:gd name="T60" fmla="*/ 87 w 301"/>
                  <a:gd name="T61" fmla="*/ 58 h 299"/>
                  <a:gd name="T62" fmla="*/ 97 w 301"/>
                  <a:gd name="T63" fmla="*/ 129 h 299"/>
                  <a:gd name="T64" fmla="*/ 193 w 301"/>
                  <a:gd name="T65" fmla="*/ 139 h 299"/>
                  <a:gd name="T66" fmla="*/ 151 w 301"/>
                  <a:gd name="T67" fmla="*/ 25 h 299"/>
                  <a:gd name="T68" fmla="*/ 128 w 301"/>
                  <a:gd name="T69" fmla="*/ 43 h 299"/>
                  <a:gd name="T70" fmla="*/ 183 w 301"/>
                  <a:gd name="T71" fmla="*/ 118 h 299"/>
                  <a:gd name="T72" fmla="*/ 161 w 301"/>
                  <a:gd name="T73" fmla="*/ 97 h 299"/>
                  <a:gd name="T74" fmla="*/ 140 w 301"/>
                  <a:gd name="T75" fmla="*/ 97 h 299"/>
                  <a:gd name="T76" fmla="*/ 119 w 301"/>
                  <a:gd name="T77" fmla="*/ 118 h 299"/>
                  <a:gd name="T78" fmla="*/ 183 w 301"/>
                  <a:gd name="T79" fmla="*/ 6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1" h="299">
                    <a:moveTo>
                      <a:pt x="72" y="163"/>
                    </a:moveTo>
                    <a:cubicBezTo>
                      <a:pt x="68" y="160"/>
                      <a:pt x="63" y="160"/>
                      <a:pt x="59" y="163"/>
                    </a:cubicBezTo>
                    <a:cubicBezTo>
                      <a:pt x="5" y="206"/>
                      <a:pt x="5" y="206"/>
                      <a:pt x="5" y="206"/>
                    </a:cubicBezTo>
                    <a:cubicBezTo>
                      <a:pt x="2" y="209"/>
                      <a:pt x="0" y="213"/>
                      <a:pt x="2" y="218"/>
                    </a:cubicBezTo>
                    <a:cubicBezTo>
                      <a:pt x="3" y="222"/>
                      <a:pt x="7" y="225"/>
                      <a:pt x="12" y="225"/>
                    </a:cubicBezTo>
                    <a:cubicBezTo>
                      <a:pt x="12" y="289"/>
                      <a:pt x="12" y="289"/>
                      <a:pt x="12" y="289"/>
                    </a:cubicBezTo>
                    <a:cubicBezTo>
                      <a:pt x="12" y="295"/>
                      <a:pt x="17" y="299"/>
                      <a:pt x="23" y="299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114" y="299"/>
                      <a:pt x="119" y="295"/>
                      <a:pt x="119" y="289"/>
                    </a:cubicBezTo>
                    <a:cubicBezTo>
                      <a:pt x="119" y="225"/>
                      <a:pt x="119" y="225"/>
                      <a:pt x="119" y="225"/>
                    </a:cubicBezTo>
                    <a:cubicBezTo>
                      <a:pt x="123" y="225"/>
                      <a:pt x="127" y="222"/>
                      <a:pt x="129" y="218"/>
                    </a:cubicBezTo>
                    <a:cubicBezTo>
                      <a:pt x="130" y="213"/>
                      <a:pt x="129" y="209"/>
                      <a:pt x="125" y="206"/>
                    </a:cubicBezTo>
                    <a:lnTo>
                      <a:pt x="72" y="163"/>
                    </a:lnTo>
                    <a:close/>
                    <a:moveTo>
                      <a:pt x="65" y="185"/>
                    </a:moveTo>
                    <a:cubicBezTo>
                      <a:pt x="88" y="203"/>
                      <a:pt x="88" y="203"/>
                      <a:pt x="88" y="203"/>
                    </a:cubicBezTo>
                    <a:cubicBezTo>
                      <a:pt x="42" y="203"/>
                      <a:pt x="42" y="203"/>
                      <a:pt x="42" y="203"/>
                    </a:cubicBezTo>
                    <a:lnTo>
                      <a:pt x="65" y="185"/>
                    </a:lnTo>
                    <a:close/>
                    <a:moveTo>
                      <a:pt x="97" y="278"/>
                    </a:moveTo>
                    <a:cubicBezTo>
                      <a:pt x="76" y="278"/>
                      <a:pt x="76" y="278"/>
                      <a:pt x="76" y="278"/>
                    </a:cubicBezTo>
                    <a:cubicBezTo>
                      <a:pt x="76" y="257"/>
                      <a:pt x="76" y="257"/>
                      <a:pt x="76" y="257"/>
                    </a:cubicBezTo>
                    <a:cubicBezTo>
                      <a:pt x="76" y="251"/>
                      <a:pt x="71" y="246"/>
                      <a:pt x="65" y="246"/>
                    </a:cubicBezTo>
                    <a:cubicBezTo>
                      <a:pt x="59" y="246"/>
                      <a:pt x="55" y="251"/>
                      <a:pt x="55" y="257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33" y="278"/>
                      <a:pt x="33" y="278"/>
                      <a:pt x="33" y="278"/>
                    </a:cubicBezTo>
                    <a:cubicBezTo>
                      <a:pt x="33" y="225"/>
                      <a:pt x="33" y="225"/>
                      <a:pt x="33" y="225"/>
                    </a:cubicBezTo>
                    <a:cubicBezTo>
                      <a:pt x="97" y="225"/>
                      <a:pt x="97" y="225"/>
                      <a:pt x="97" y="225"/>
                    </a:cubicBezTo>
                    <a:lnTo>
                      <a:pt x="97" y="278"/>
                    </a:lnTo>
                    <a:close/>
                    <a:moveTo>
                      <a:pt x="296" y="206"/>
                    </a:moveTo>
                    <a:cubicBezTo>
                      <a:pt x="243" y="163"/>
                      <a:pt x="243" y="163"/>
                      <a:pt x="243" y="163"/>
                    </a:cubicBezTo>
                    <a:cubicBezTo>
                      <a:pt x="239" y="160"/>
                      <a:pt x="233" y="160"/>
                      <a:pt x="229" y="163"/>
                    </a:cubicBezTo>
                    <a:cubicBezTo>
                      <a:pt x="176" y="206"/>
                      <a:pt x="176" y="206"/>
                      <a:pt x="176" y="206"/>
                    </a:cubicBezTo>
                    <a:cubicBezTo>
                      <a:pt x="172" y="209"/>
                      <a:pt x="171" y="213"/>
                      <a:pt x="173" y="218"/>
                    </a:cubicBezTo>
                    <a:cubicBezTo>
                      <a:pt x="174" y="222"/>
                      <a:pt x="178" y="225"/>
                      <a:pt x="183" y="225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95"/>
                      <a:pt x="187" y="299"/>
                      <a:pt x="193" y="299"/>
                    </a:cubicBezTo>
                    <a:cubicBezTo>
                      <a:pt x="279" y="299"/>
                      <a:pt x="279" y="299"/>
                      <a:pt x="279" y="299"/>
                    </a:cubicBezTo>
                    <a:cubicBezTo>
                      <a:pt x="285" y="299"/>
                      <a:pt x="289" y="295"/>
                      <a:pt x="289" y="289"/>
                    </a:cubicBezTo>
                    <a:cubicBezTo>
                      <a:pt x="289" y="225"/>
                      <a:pt x="289" y="225"/>
                      <a:pt x="289" y="225"/>
                    </a:cubicBezTo>
                    <a:cubicBezTo>
                      <a:pt x="294" y="225"/>
                      <a:pt x="298" y="222"/>
                      <a:pt x="299" y="218"/>
                    </a:cubicBezTo>
                    <a:cubicBezTo>
                      <a:pt x="301" y="213"/>
                      <a:pt x="300" y="209"/>
                      <a:pt x="296" y="206"/>
                    </a:cubicBezTo>
                    <a:close/>
                    <a:moveTo>
                      <a:pt x="236" y="185"/>
                    </a:moveTo>
                    <a:cubicBezTo>
                      <a:pt x="259" y="203"/>
                      <a:pt x="259" y="203"/>
                      <a:pt x="259" y="203"/>
                    </a:cubicBezTo>
                    <a:cubicBezTo>
                      <a:pt x="213" y="203"/>
                      <a:pt x="213" y="203"/>
                      <a:pt x="213" y="203"/>
                    </a:cubicBezTo>
                    <a:lnTo>
                      <a:pt x="236" y="185"/>
                    </a:lnTo>
                    <a:close/>
                    <a:moveTo>
                      <a:pt x="268" y="278"/>
                    </a:moveTo>
                    <a:cubicBezTo>
                      <a:pt x="247" y="278"/>
                      <a:pt x="247" y="278"/>
                      <a:pt x="247" y="278"/>
                    </a:cubicBezTo>
                    <a:cubicBezTo>
                      <a:pt x="247" y="257"/>
                      <a:pt x="247" y="257"/>
                      <a:pt x="247" y="257"/>
                    </a:cubicBezTo>
                    <a:cubicBezTo>
                      <a:pt x="247" y="251"/>
                      <a:pt x="242" y="246"/>
                      <a:pt x="236" y="246"/>
                    </a:cubicBezTo>
                    <a:cubicBezTo>
                      <a:pt x="230" y="246"/>
                      <a:pt x="225" y="251"/>
                      <a:pt x="225" y="257"/>
                    </a:cubicBezTo>
                    <a:cubicBezTo>
                      <a:pt x="225" y="278"/>
                      <a:pt x="225" y="278"/>
                      <a:pt x="225" y="278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4" y="225"/>
                      <a:pt x="204" y="225"/>
                      <a:pt x="204" y="225"/>
                    </a:cubicBezTo>
                    <a:cubicBezTo>
                      <a:pt x="268" y="225"/>
                      <a:pt x="268" y="225"/>
                      <a:pt x="268" y="225"/>
                    </a:cubicBezTo>
                    <a:lnTo>
                      <a:pt x="268" y="278"/>
                    </a:lnTo>
                    <a:close/>
                    <a:moveTo>
                      <a:pt x="204" y="129"/>
                    </a:moveTo>
                    <a:cubicBezTo>
                      <a:pt x="204" y="65"/>
                      <a:pt x="204" y="65"/>
                      <a:pt x="204" y="65"/>
                    </a:cubicBezTo>
                    <a:cubicBezTo>
                      <a:pt x="209" y="65"/>
                      <a:pt x="213" y="62"/>
                      <a:pt x="214" y="58"/>
                    </a:cubicBezTo>
                    <a:cubicBezTo>
                      <a:pt x="216" y="53"/>
                      <a:pt x="214" y="48"/>
                      <a:pt x="211" y="46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3" y="0"/>
                      <a:pt x="148" y="0"/>
                      <a:pt x="144" y="3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87" y="48"/>
                      <a:pt x="86" y="53"/>
                      <a:pt x="87" y="58"/>
                    </a:cubicBezTo>
                    <a:cubicBezTo>
                      <a:pt x="89" y="62"/>
                      <a:pt x="93" y="65"/>
                      <a:pt x="97" y="6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7" y="135"/>
                      <a:pt x="102" y="139"/>
                      <a:pt x="108" y="139"/>
                    </a:cubicBezTo>
                    <a:cubicBezTo>
                      <a:pt x="193" y="139"/>
                      <a:pt x="193" y="139"/>
                      <a:pt x="193" y="139"/>
                    </a:cubicBezTo>
                    <a:cubicBezTo>
                      <a:pt x="199" y="139"/>
                      <a:pt x="204" y="135"/>
                      <a:pt x="204" y="129"/>
                    </a:cubicBezTo>
                    <a:close/>
                    <a:moveTo>
                      <a:pt x="151" y="25"/>
                    </a:moveTo>
                    <a:cubicBezTo>
                      <a:pt x="174" y="43"/>
                      <a:pt x="174" y="43"/>
                      <a:pt x="174" y="43"/>
                    </a:cubicBezTo>
                    <a:cubicBezTo>
                      <a:pt x="128" y="43"/>
                      <a:pt x="128" y="43"/>
                      <a:pt x="128" y="43"/>
                    </a:cubicBezTo>
                    <a:lnTo>
                      <a:pt x="151" y="25"/>
                    </a:lnTo>
                    <a:close/>
                    <a:moveTo>
                      <a:pt x="183" y="118"/>
                    </a:move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97"/>
                      <a:pt x="161" y="97"/>
                      <a:pt x="161" y="97"/>
                    </a:cubicBezTo>
                    <a:cubicBezTo>
                      <a:pt x="161" y="91"/>
                      <a:pt x="157" y="86"/>
                      <a:pt x="151" y="86"/>
                    </a:cubicBezTo>
                    <a:cubicBezTo>
                      <a:pt x="145" y="86"/>
                      <a:pt x="140" y="91"/>
                      <a:pt x="140" y="97"/>
                    </a:cubicBezTo>
                    <a:cubicBezTo>
                      <a:pt x="140" y="118"/>
                      <a:pt x="140" y="118"/>
                      <a:pt x="140" y="118"/>
                    </a:cubicBezTo>
                    <a:cubicBezTo>
                      <a:pt x="119" y="118"/>
                      <a:pt x="119" y="118"/>
                      <a:pt x="119" y="11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83" y="65"/>
                      <a:pt x="183" y="65"/>
                      <a:pt x="183" y="65"/>
                    </a:cubicBezTo>
                    <a:lnTo>
                      <a:pt x="18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</p:grpSp>
        <p:grpSp>
          <p:nvGrpSpPr>
            <p:cNvPr id="161" name="Group 29">
              <a:extLst>
                <a:ext uri="{FF2B5EF4-FFF2-40B4-BE49-F238E27FC236}">
                  <a16:creationId xmlns:a16="http://schemas.microsoft.com/office/drawing/2014/main" id="{0AA42E5D-3A48-1640-8849-42D2BA8B301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61783" y="2072507"/>
              <a:ext cx="371475" cy="371475"/>
              <a:chOff x="2077" y="567"/>
              <a:chExt cx="234" cy="234"/>
            </a:xfrm>
            <a:solidFill>
              <a:sysClr val="window" lastClr="FFFFFF"/>
            </a:solidFill>
          </p:grpSpPr>
          <p:sp>
            <p:nvSpPr>
              <p:cNvPr id="162" name="Freeform 30">
                <a:extLst>
                  <a:ext uri="{FF2B5EF4-FFF2-40B4-BE49-F238E27FC236}">
                    <a16:creationId xmlns:a16="http://schemas.microsoft.com/office/drawing/2014/main" id="{448E9639-E71E-0148-9977-BAC8EB1726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7" y="567"/>
                <a:ext cx="234" cy="234"/>
              </a:xfrm>
              <a:custGeom>
                <a:avLst/>
                <a:gdLst>
                  <a:gd name="T0" fmla="*/ 97 w 194"/>
                  <a:gd name="T1" fmla="*/ 8 h 194"/>
                  <a:gd name="T2" fmla="*/ 186 w 194"/>
                  <a:gd name="T3" fmla="*/ 97 h 194"/>
                  <a:gd name="T4" fmla="*/ 97 w 194"/>
                  <a:gd name="T5" fmla="*/ 186 h 194"/>
                  <a:gd name="T6" fmla="*/ 8 w 194"/>
                  <a:gd name="T7" fmla="*/ 97 h 194"/>
                  <a:gd name="T8" fmla="*/ 97 w 194"/>
                  <a:gd name="T9" fmla="*/ 8 h 194"/>
                  <a:gd name="T10" fmla="*/ 97 w 194"/>
                  <a:gd name="T11" fmla="*/ 0 h 194"/>
                  <a:gd name="T12" fmla="*/ 0 w 194"/>
                  <a:gd name="T13" fmla="*/ 97 h 194"/>
                  <a:gd name="T14" fmla="*/ 97 w 194"/>
                  <a:gd name="T15" fmla="*/ 194 h 194"/>
                  <a:gd name="T16" fmla="*/ 194 w 194"/>
                  <a:gd name="T17" fmla="*/ 97 h 194"/>
                  <a:gd name="T18" fmla="*/ 97 w 194"/>
                  <a:gd name="T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" h="194">
                    <a:moveTo>
                      <a:pt x="97" y="8"/>
                    </a:moveTo>
                    <a:cubicBezTo>
                      <a:pt x="146" y="8"/>
                      <a:pt x="186" y="48"/>
                      <a:pt x="186" y="97"/>
                    </a:cubicBezTo>
                    <a:cubicBezTo>
                      <a:pt x="186" y="146"/>
                      <a:pt x="146" y="186"/>
                      <a:pt x="97" y="186"/>
                    </a:cubicBezTo>
                    <a:cubicBezTo>
                      <a:pt x="48" y="186"/>
                      <a:pt x="8" y="146"/>
                      <a:pt x="8" y="97"/>
                    </a:cubicBezTo>
                    <a:cubicBezTo>
                      <a:pt x="8" y="48"/>
                      <a:pt x="48" y="8"/>
                      <a:pt x="97" y="8"/>
                    </a:cubicBezTo>
                    <a:moveTo>
                      <a:pt x="97" y="0"/>
                    </a:moveTo>
                    <a:cubicBezTo>
                      <a:pt x="43" y="0"/>
                      <a:pt x="0" y="43"/>
                      <a:pt x="0" y="97"/>
                    </a:cubicBezTo>
                    <a:cubicBezTo>
                      <a:pt x="0" y="151"/>
                      <a:pt x="43" y="194"/>
                      <a:pt x="97" y="194"/>
                    </a:cubicBezTo>
                    <a:cubicBezTo>
                      <a:pt x="151" y="194"/>
                      <a:pt x="194" y="151"/>
                      <a:pt x="194" y="97"/>
                    </a:cubicBezTo>
                    <a:cubicBezTo>
                      <a:pt x="194" y="43"/>
                      <a:pt x="151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  <p:sp>
            <p:nvSpPr>
              <p:cNvPr id="163" name="Freeform 31">
                <a:extLst>
                  <a:ext uri="{FF2B5EF4-FFF2-40B4-BE49-F238E27FC236}">
                    <a16:creationId xmlns:a16="http://schemas.microsoft.com/office/drawing/2014/main" id="{752AC120-1146-4644-9B12-0016DBD59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8" y="608"/>
                <a:ext cx="152" cy="129"/>
              </a:xfrm>
              <a:custGeom>
                <a:avLst/>
                <a:gdLst>
                  <a:gd name="T0" fmla="*/ 91 w 126"/>
                  <a:gd name="T1" fmla="*/ 19 h 107"/>
                  <a:gd name="T2" fmla="*/ 87 w 126"/>
                  <a:gd name="T3" fmla="*/ 0 h 107"/>
                  <a:gd name="T4" fmla="*/ 35 w 126"/>
                  <a:gd name="T5" fmla="*/ 6 h 107"/>
                  <a:gd name="T6" fmla="*/ 6 w 126"/>
                  <a:gd name="T7" fmla="*/ 19 h 107"/>
                  <a:gd name="T8" fmla="*/ 0 w 126"/>
                  <a:gd name="T9" fmla="*/ 104 h 107"/>
                  <a:gd name="T10" fmla="*/ 120 w 126"/>
                  <a:gd name="T11" fmla="*/ 107 h 107"/>
                  <a:gd name="T12" fmla="*/ 126 w 126"/>
                  <a:gd name="T13" fmla="*/ 22 h 107"/>
                  <a:gd name="T14" fmla="*/ 35 w 126"/>
                  <a:gd name="T15" fmla="*/ 100 h 107"/>
                  <a:gd name="T16" fmla="*/ 26 w 126"/>
                  <a:gd name="T17" fmla="*/ 87 h 107"/>
                  <a:gd name="T18" fmla="*/ 19 w 126"/>
                  <a:gd name="T19" fmla="*/ 87 h 107"/>
                  <a:gd name="T20" fmla="*/ 11 w 126"/>
                  <a:gd name="T21" fmla="*/ 100 h 107"/>
                  <a:gd name="T22" fmla="*/ 35 w 126"/>
                  <a:gd name="T23" fmla="*/ 26 h 107"/>
                  <a:gd name="T24" fmla="*/ 83 w 126"/>
                  <a:gd name="T25" fmla="*/ 100 h 107"/>
                  <a:gd name="T26" fmla="*/ 58 w 126"/>
                  <a:gd name="T27" fmla="*/ 87 h 107"/>
                  <a:gd name="T28" fmla="*/ 52 w 126"/>
                  <a:gd name="T29" fmla="*/ 87 h 107"/>
                  <a:gd name="T30" fmla="*/ 43 w 126"/>
                  <a:gd name="T31" fmla="*/ 100 h 107"/>
                  <a:gd name="T32" fmla="*/ 83 w 126"/>
                  <a:gd name="T33" fmla="*/ 11 h 107"/>
                  <a:gd name="T34" fmla="*/ 115 w 126"/>
                  <a:gd name="T35" fmla="*/ 100 h 107"/>
                  <a:gd name="T36" fmla="*/ 107 w 126"/>
                  <a:gd name="T37" fmla="*/ 87 h 107"/>
                  <a:gd name="T38" fmla="*/ 100 w 126"/>
                  <a:gd name="T39" fmla="*/ 87 h 107"/>
                  <a:gd name="T40" fmla="*/ 91 w 126"/>
                  <a:gd name="T41" fmla="*/ 100 h 107"/>
                  <a:gd name="T42" fmla="*/ 115 w 126"/>
                  <a:gd name="T43" fmla="*/ 26 h 107"/>
                  <a:gd name="T44" fmla="*/ 18 w 126"/>
                  <a:gd name="T45" fmla="*/ 71 h 107"/>
                  <a:gd name="T46" fmla="*/ 26 w 126"/>
                  <a:gd name="T47" fmla="*/ 71 h 107"/>
                  <a:gd name="T48" fmla="*/ 18 w 126"/>
                  <a:gd name="T49" fmla="*/ 71 h 107"/>
                  <a:gd name="T50" fmla="*/ 22 w 126"/>
                  <a:gd name="T51" fmla="*/ 51 h 107"/>
                  <a:gd name="T52" fmla="*/ 22 w 126"/>
                  <a:gd name="T53" fmla="*/ 59 h 107"/>
                  <a:gd name="T54" fmla="*/ 18 w 126"/>
                  <a:gd name="T55" fmla="*/ 39 h 107"/>
                  <a:gd name="T56" fmla="*/ 26 w 126"/>
                  <a:gd name="T57" fmla="*/ 39 h 107"/>
                  <a:gd name="T58" fmla="*/ 18 w 126"/>
                  <a:gd name="T59" fmla="*/ 39 h 107"/>
                  <a:gd name="T60" fmla="*/ 55 w 126"/>
                  <a:gd name="T61" fmla="*/ 67 h 107"/>
                  <a:gd name="T62" fmla="*/ 55 w 126"/>
                  <a:gd name="T63" fmla="*/ 75 h 107"/>
                  <a:gd name="T64" fmla="*/ 51 w 126"/>
                  <a:gd name="T65" fmla="*/ 55 h 107"/>
                  <a:gd name="T66" fmla="*/ 59 w 126"/>
                  <a:gd name="T67" fmla="*/ 55 h 107"/>
                  <a:gd name="T68" fmla="*/ 51 w 126"/>
                  <a:gd name="T69" fmla="*/ 55 h 107"/>
                  <a:gd name="T70" fmla="*/ 55 w 126"/>
                  <a:gd name="T71" fmla="*/ 35 h 107"/>
                  <a:gd name="T72" fmla="*/ 55 w 126"/>
                  <a:gd name="T73" fmla="*/ 43 h 107"/>
                  <a:gd name="T74" fmla="*/ 67 w 126"/>
                  <a:gd name="T75" fmla="*/ 71 h 107"/>
                  <a:gd name="T76" fmla="*/ 75 w 126"/>
                  <a:gd name="T77" fmla="*/ 71 h 107"/>
                  <a:gd name="T78" fmla="*/ 67 w 126"/>
                  <a:gd name="T79" fmla="*/ 71 h 107"/>
                  <a:gd name="T80" fmla="*/ 71 w 126"/>
                  <a:gd name="T81" fmla="*/ 51 h 107"/>
                  <a:gd name="T82" fmla="*/ 71 w 126"/>
                  <a:gd name="T83" fmla="*/ 59 h 107"/>
                  <a:gd name="T84" fmla="*/ 67 w 126"/>
                  <a:gd name="T85" fmla="*/ 39 h 107"/>
                  <a:gd name="T86" fmla="*/ 75 w 126"/>
                  <a:gd name="T87" fmla="*/ 39 h 107"/>
                  <a:gd name="T88" fmla="*/ 67 w 126"/>
                  <a:gd name="T89" fmla="*/ 39 h 107"/>
                  <a:gd name="T90" fmla="*/ 104 w 126"/>
                  <a:gd name="T91" fmla="*/ 67 h 107"/>
                  <a:gd name="T92" fmla="*/ 104 w 126"/>
                  <a:gd name="T93" fmla="*/ 75 h 107"/>
                  <a:gd name="T94" fmla="*/ 100 w 126"/>
                  <a:gd name="T95" fmla="*/ 55 h 107"/>
                  <a:gd name="T96" fmla="*/ 108 w 126"/>
                  <a:gd name="T97" fmla="*/ 55 h 107"/>
                  <a:gd name="T98" fmla="*/ 100 w 126"/>
                  <a:gd name="T99" fmla="*/ 55 h 107"/>
                  <a:gd name="T100" fmla="*/ 104 w 126"/>
                  <a:gd name="T101" fmla="*/ 35 h 107"/>
                  <a:gd name="T102" fmla="*/ 104 w 126"/>
                  <a:gd name="T103" fmla="*/ 43 h 107"/>
                  <a:gd name="T104" fmla="*/ 51 w 126"/>
                  <a:gd name="T105" fmla="*/ 22 h 107"/>
                  <a:gd name="T106" fmla="*/ 59 w 126"/>
                  <a:gd name="T107" fmla="*/ 22 h 107"/>
                  <a:gd name="T108" fmla="*/ 51 w 126"/>
                  <a:gd name="T109" fmla="*/ 22 h 107"/>
                  <a:gd name="T110" fmla="*/ 71 w 126"/>
                  <a:gd name="T111" fmla="*/ 18 h 107"/>
                  <a:gd name="T112" fmla="*/ 71 w 126"/>
                  <a:gd name="T113" fmla="*/ 2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6" h="107">
                    <a:moveTo>
                      <a:pt x="120" y="19"/>
                    </a:move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4"/>
                      <a:pt x="90" y="0"/>
                      <a:pt x="8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5" y="4"/>
                      <a:pt x="35" y="6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19"/>
                      <a:pt x="0" y="20"/>
                      <a:pt x="0" y="22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6"/>
                      <a:pt x="4" y="107"/>
                      <a:pt x="6" y="107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2" y="107"/>
                      <a:pt x="126" y="106"/>
                      <a:pt x="126" y="104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6" y="20"/>
                      <a:pt x="122" y="19"/>
                      <a:pt x="120" y="19"/>
                    </a:cubicBezTo>
                    <a:close/>
                    <a:moveTo>
                      <a:pt x="35" y="100"/>
                    </a:moveTo>
                    <a:cubicBezTo>
                      <a:pt x="26" y="100"/>
                      <a:pt x="26" y="100"/>
                      <a:pt x="26" y="100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26" y="85"/>
                      <a:pt x="25" y="83"/>
                      <a:pt x="22" y="83"/>
                    </a:cubicBezTo>
                    <a:cubicBezTo>
                      <a:pt x="20" y="83"/>
                      <a:pt x="19" y="85"/>
                      <a:pt x="19" y="87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35" y="26"/>
                      <a:pt x="35" y="26"/>
                      <a:pt x="35" y="26"/>
                    </a:cubicBezTo>
                    <a:lnTo>
                      <a:pt x="35" y="100"/>
                    </a:lnTo>
                    <a:close/>
                    <a:moveTo>
                      <a:pt x="83" y="100"/>
                    </a:moveTo>
                    <a:cubicBezTo>
                      <a:pt x="58" y="100"/>
                      <a:pt x="58" y="100"/>
                      <a:pt x="58" y="100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8" y="85"/>
                      <a:pt x="57" y="83"/>
                      <a:pt x="55" y="83"/>
                    </a:cubicBezTo>
                    <a:cubicBezTo>
                      <a:pt x="53" y="83"/>
                      <a:pt x="52" y="85"/>
                      <a:pt x="52" y="87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3" y="100"/>
                      <a:pt x="43" y="100"/>
                      <a:pt x="43" y="100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83" y="11"/>
                      <a:pt x="83" y="11"/>
                      <a:pt x="83" y="11"/>
                    </a:cubicBezTo>
                    <a:lnTo>
                      <a:pt x="83" y="100"/>
                    </a:lnTo>
                    <a:close/>
                    <a:moveTo>
                      <a:pt x="115" y="100"/>
                    </a:move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85"/>
                      <a:pt x="106" y="83"/>
                      <a:pt x="104" y="83"/>
                    </a:cubicBezTo>
                    <a:cubicBezTo>
                      <a:pt x="101" y="83"/>
                      <a:pt x="100" y="85"/>
                      <a:pt x="100" y="87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115" y="26"/>
                      <a:pt x="115" y="26"/>
                      <a:pt x="115" y="26"/>
                    </a:cubicBezTo>
                    <a:lnTo>
                      <a:pt x="115" y="100"/>
                    </a:lnTo>
                    <a:close/>
                    <a:moveTo>
                      <a:pt x="18" y="71"/>
                    </a:moveTo>
                    <a:cubicBezTo>
                      <a:pt x="18" y="69"/>
                      <a:pt x="20" y="67"/>
                      <a:pt x="22" y="67"/>
                    </a:cubicBezTo>
                    <a:cubicBezTo>
                      <a:pt x="25" y="67"/>
                      <a:pt x="26" y="69"/>
                      <a:pt x="26" y="71"/>
                    </a:cubicBezTo>
                    <a:cubicBezTo>
                      <a:pt x="26" y="73"/>
                      <a:pt x="25" y="75"/>
                      <a:pt x="22" y="75"/>
                    </a:cubicBezTo>
                    <a:cubicBezTo>
                      <a:pt x="20" y="75"/>
                      <a:pt x="18" y="73"/>
                      <a:pt x="18" y="71"/>
                    </a:cubicBezTo>
                    <a:close/>
                    <a:moveTo>
                      <a:pt x="18" y="55"/>
                    </a:moveTo>
                    <a:cubicBezTo>
                      <a:pt x="18" y="53"/>
                      <a:pt x="20" y="51"/>
                      <a:pt x="22" y="51"/>
                    </a:cubicBezTo>
                    <a:cubicBezTo>
                      <a:pt x="25" y="51"/>
                      <a:pt x="26" y="53"/>
                      <a:pt x="26" y="55"/>
                    </a:cubicBezTo>
                    <a:cubicBezTo>
                      <a:pt x="26" y="57"/>
                      <a:pt x="25" y="59"/>
                      <a:pt x="22" y="59"/>
                    </a:cubicBezTo>
                    <a:cubicBezTo>
                      <a:pt x="20" y="59"/>
                      <a:pt x="18" y="57"/>
                      <a:pt x="18" y="55"/>
                    </a:cubicBezTo>
                    <a:close/>
                    <a:moveTo>
                      <a:pt x="18" y="39"/>
                    </a:moveTo>
                    <a:cubicBezTo>
                      <a:pt x="18" y="36"/>
                      <a:pt x="20" y="35"/>
                      <a:pt x="22" y="35"/>
                    </a:cubicBezTo>
                    <a:cubicBezTo>
                      <a:pt x="25" y="35"/>
                      <a:pt x="26" y="36"/>
                      <a:pt x="26" y="39"/>
                    </a:cubicBezTo>
                    <a:cubicBezTo>
                      <a:pt x="26" y="41"/>
                      <a:pt x="25" y="43"/>
                      <a:pt x="22" y="43"/>
                    </a:cubicBezTo>
                    <a:cubicBezTo>
                      <a:pt x="20" y="43"/>
                      <a:pt x="18" y="41"/>
                      <a:pt x="18" y="39"/>
                    </a:cubicBezTo>
                    <a:close/>
                    <a:moveTo>
                      <a:pt x="51" y="71"/>
                    </a:moveTo>
                    <a:cubicBezTo>
                      <a:pt x="51" y="69"/>
                      <a:pt x="53" y="67"/>
                      <a:pt x="55" y="67"/>
                    </a:cubicBezTo>
                    <a:cubicBezTo>
                      <a:pt x="57" y="67"/>
                      <a:pt x="59" y="69"/>
                      <a:pt x="59" y="71"/>
                    </a:cubicBezTo>
                    <a:cubicBezTo>
                      <a:pt x="59" y="73"/>
                      <a:pt x="57" y="75"/>
                      <a:pt x="55" y="75"/>
                    </a:cubicBezTo>
                    <a:cubicBezTo>
                      <a:pt x="53" y="75"/>
                      <a:pt x="51" y="73"/>
                      <a:pt x="51" y="71"/>
                    </a:cubicBezTo>
                    <a:close/>
                    <a:moveTo>
                      <a:pt x="51" y="55"/>
                    </a:moveTo>
                    <a:cubicBezTo>
                      <a:pt x="51" y="53"/>
                      <a:pt x="53" y="51"/>
                      <a:pt x="55" y="51"/>
                    </a:cubicBezTo>
                    <a:cubicBezTo>
                      <a:pt x="57" y="51"/>
                      <a:pt x="59" y="53"/>
                      <a:pt x="59" y="55"/>
                    </a:cubicBezTo>
                    <a:cubicBezTo>
                      <a:pt x="59" y="57"/>
                      <a:pt x="57" y="59"/>
                      <a:pt x="55" y="59"/>
                    </a:cubicBezTo>
                    <a:cubicBezTo>
                      <a:pt x="53" y="59"/>
                      <a:pt x="51" y="57"/>
                      <a:pt x="51" y="55"/>
                    </a:cubicBezTo>
                    <a:close/>
                    <a:moveTo>
                      <a:pt x="51" y="39"/>
                    </a:moveTo>
                    <a:cubicBezTo>
                      <a:pt x="51" y="36"/>
                      <a:pt x="53" y="35"/>
                      <a:pt x="55" y="35"/>
                    </a:cubicBezTo>
                    <a:cubicBezTo>
                      <a:pt x="57" y="35"/>
                      <a:pt x="59" y="36"/>
                      <a:pt x="59" y="39"/>
                    </a:cubicBezTo>
                    <a:cubicBezTo>
                      <a:pt x="59" y="41"/>
                      <a:pt x="57" y="43"/>
                      <a:pt x="55" y="43"/>
                    </a:cubicBezTo>
                    <a:cubicBezTo>
                      <a:pt x="53" y="43"/>
                      <a:pt x="51" y="41"/>
                      <a:pt x="51" y="39"/>
                    </a:cubicBezTo>
                    <a:close/>
                    <a:moveTo>
                      <a:pt x="67" y="71"/>
                    </a:moveTo>
                    <a:cubicBezTo>
                      <a:pt x="67" y="69"/>
                      <a:pt x="69" y="67"/>
                      <a:pt x="71" y="67"/>
                    </a:cubicBezTo>
                    <a:cubicBezTo>
                      <a:pt x="73" y="67"/>
                      <a:pt x="75" y="69"/>
                      <a:pt x="75" y="71"/>
                    </a:cubicBezTo>
                    <a:cubicBezTo>
                      <a:pt x="75" y="73"/>
                      <a:pt x="73" y="75"/>
                      <a:pt x="71" y="75"/>
                    </a:cubicBezTo>
                    <a:cubicBezTo>
                      <a:pt x="69" y="75"/>
                      <a:pt x="67" y="73"/>
                      <a:pt x="67" y="71"/>
                    </a:cubicBezTo>
                    <a:close/>
                    <a:moveTo>
                      <a:pt x="67" y="55"/>
                    </a:moveTo>
                    <a:cubicBezTo>
                      <a:pt x="67" y="53"/>
                      <a:pt x="69" y="51"/>
                      <a:pt x="71" y="51"/>
                    </a:cubicBezTo>
                    <a:cubicBezTo>
                      <a:pt x="73" y="51"/>
                      <a:pt x="75" y="53"/>
                      <a:pt x="75" y="55"/>
                    </a:cubicBezTo>
                    <a:cubicBezTo>
                      <a:pt x="75" y="57"/>
                      <a:pt x="73" y="59"/>
                      <a:pt x="71" y="59"/>
                    </a:cubicBezTo>
                    <a:cubicBezTo>
                      <a:pt x="69" y="59"/>
                      <a:pt x="67" y="57"/>
                      <a:pt x="67" y="55"/>
                    </a:cubicBezTo>
                    <a:close/>
                    <a:moveTo>
                      <a:pt x="67" y="39"/>
                    </a:moveTo>
                    <a:cubicBezTo>
                      <a:pt x="67" y="36"/>
                      <a:pt x="69" y="35"/>
                      <a:pt x="71" y="35"/>
                    </a:cubicBezTo>
                    <a:cubicBezTo>
                      <a:pt x="73" y="35"/>
                      <a:pt x="75" y="36"/>
                      <a:pt x="75" y="39"/>
                    </a:cubicBezTo>
                    <a:cubicBezTo>
                      <a:pt x="75" y="41"/>
                      <a:pt x="73" y="43"/>
                      <a:pt x="71" y="43"/>
                    </a:cubicBezTo>
                    <a:cubicBezTo>
                      <a:pt x="69" y="43"/>
                      <a:pt x="67" y="41"/>
                      <a:pt x="67" y="39"/>
                    </a:cubicBezTo>
                    <a:close/>
                    <a:moveTo>
                      <a:pt x="100" y="71"/>
                    </a:moveTo>
                    <a:cubicBezTo>
                      <a:pt x="100" y="69"/>
                      <a:pt x="101" y="67"/>
                      <a:pt x="104" y="67"/>
                    </a:cubicBezTo>
                    <a:cubicBezTo>
                      <a:pt x="106" y="67"/>
                      <a:pt x="108" y="69"/>
                      <a:pt x="108" y="71"/>
                    </a:cubicBezTo>
                    <a:cubicBezTo>
                      <a:pt x="108" y="73"/>
                      <a:pt x="106" y="75"/>
                      <a:pt x="104" y="75"/>
                    </a:cubicBezTo>
                    <a:cubicBezTo>
                      <a:pt x="101" y="75"/>
                      <a:pt x="100" y="73"/>
                      <a:pt x="100" y="71"/>
                    </a:cubicBezTo>
                    <a:close/>
                    <a:moveTo>
                      <a:pt x="100" y="55"/>
                    </a:moveTo>
                    <a:cubicBezTo>
                      <a:pt x="100" y="53"/>
                      <a:pt x="101" y="51"/>
                      <a:pt x="104" y="51"/>
                    </a:cubicBezTo>
                    <a:cubicBezTo>
                      <a:pt x="106" y="51"/>
                      <a:pt x="108" y="53"/>
                      <a:pt x="108" y="55"/>
                    </a:cubicBezTo>
                    <a:cubicBezTo>
                      <a:pt x="108" y="57"/>
                      <a:pt x="106" y="59"/>
                      <a:pt x="104" y="59"/>
                    </a:cubicBezTo>
                    <a:cubicBezTo>
                      <a:pt x="101" y="59"/>
                      <a:pt x="100" y="57"/>
                      <a:pt x="100" y="55"/>
                    </a:cubicBezTo>
                    <a:close/>
                    <a:moveTo>
                      <a:pt x="100" y="39"/>
                    </a:moveTo>
                    <a:cubicBezTo>
                      <a:pt x="100" y="36"/>
                      <a:pt x="101" y="35"/>
                      <a:pt x="104" y="35"/>
                    </a:cubicBezTo>
                    <a:cubicBezTo>
                      <a:pt x="106" y="35"/>
                      <a:pt x="108" y="36"/>
                      <a:pt x="108" y="39"/>
                    </a:cubicBezTo>
                    <a:cubicBezTo>
                      <a:pt x="108" y="41"/>
                      <a:pt x="106" y="43"/>
                      <a:pt x="104" y="43"/>
                    </a:cubicBezTo>
                    <a:cubicBezTo>
                      <a:pt x="101" y="43"/>
                      <a:pt x="100" y="41"/>
                      <a:pt x="100" y="39"/>
                    </a:cubicBezTo>
                    <a:close/>
                    <a:moveTo>
                      <a:pt x="51" y="22"/>
                    </a:moveTo>
                    <a:cubicBezTo>
                      <a:pt x="51" y="20"/>
                      <a:pt x="53" y="18"/>
                      <a:pt x="55" y="18"/>
                    </a:cubicBezTo>
                    <a:cubicBezTo>
                      <a:pt x="57" y="18"/>
                      <a:pt x="59" y="20"/>
                      <a:pt x="59" y="22"/>
                    </a:cubicBezTo>
                    <a:cubicBezTo>
                      <a:pt x="59" y="25"/>
                      <a:pt x="57" y="26"/>
                      <a:pt x="55" y="26"/>
                    </a:cubicBezTo>
                    <a:cubicBezTo>
                      <a:pt x="53" y="26"/>
                      <a:pt x="51" y="25"/>
                      <a:pt x="51" y="22"/>
                    </a:cubicBezTo>
                    <a:close/>
                    <a:moveTo>
                      <a:pt x="67" y="22"/>
                    </a:moveTo>
                    <a:cubicBezTo>
                      <a:pt x="67" y="20"/>
                      <a:pt x="69" y="18"/>
                      <a:pt x="71" y="18"/>
                    </a:cubicBezTo>
                    <a:cubicBezTo>
                      <a:pt x="73" y="18"/>
                      <a:pt x="75" y="20"/>
                      <a:pt x="75" y="22"/>
                    </a:cubicBezTo>
                    <a:cubicBezTo>
                      <a:pt x="75" y="25"/>
                      <a:pt x="73" y="26"/>
                      <a:pt x="71" y="26"/>
                    </a:cubicBezTo>
                    <a:cubicBezTo>
                      <a:pt x="69" y="26"/>
                      <a:pt x="67" y="25"/>
                      <a:pt x="6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1502D1E-7FA1-E944-AF4E-D43CD0404C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53501" y="2725030"/>
              <a:ext cx="369021" cy="369021"/>
              <a:chOff x="1925" y="6"/>
              <a:chExt cx="340" cy="340"/>
            </a:xfrm>
            <a:solidFill>
              <a:sysClr val="window" lastClr="FFFFFF"/>
            </a:solidFill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48BFE8A1-2AB0-694B-9FBE-F93A58BEB1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7" y="70"/>
                <a:ext cx="156" cy="212"/>
              </a:xfrm>
              <a:custGeom>
                <a:avLst/>
                <a:gdLst>
                  <a:gd name="T0" fmla="*/ 90 w 235"/>
                  <a:gd name="T1" fmla="*/ 215 h 320"/>
                  <a:gd name="T2" fmla="*/ 107 w 235"/>
                  <a:gd name="T3" fmla="*/ 224 h 320"/>
                  <a:gd name="T4" fmla="*/ 96 w 235"/>
                  <a:gd name="T5" fmla="*/ 234 h 320"/>
                  <a:gd name="T6" fmla="*/ 92 w 235"/>
                  <a:gd name="T7" fmla="*/ 276 h 320"/>
                  <a:gd name="T8" fmla="*/ 106 w 235"/>
                  <a:gd name="T9" fmla="*/ 270 h 320"/>
                  <a:gd name="T10" fmla="*/ 92 w 235"/>
                  <a:gd name="T11" fmla="*/ 257 h 320"/>
                  <a:gd name="T12" fmla="*/ 87 w 235"/>
                  <a:gd name="T13" fmla="*/ 270 h 320"/>
                  <a:gd name="T14" fmla="*/ 58 w 235"/>
                  <a:gd name="T15" fmla="*/ 233 h 320"/>
                  <a:gd name="T16" fmla="*/ 61 w 235"/>
                  <a:gd name="T17" fmla="*/ 216 h 320"/>
                  <a:gd name="T18" fmla="*/ 44 w 235"/>
                  <a:gd name="T19" fmla="*/ 228 h 320"/>
                  <a:gd name="T20" fmla="*/ 63 w 235"/>
                  <a:gd name="T21" fmla="*/ 185 h 320"/>
                  <a:gd name="T22" fmla="*/ 58 w 235"/>
                  <a:gd name="T23" fmla="*/ 171 h 320"/>
                  <a:gd name="T24" fmla="*/ 43 w 235"/>
                  <a:gd name="T25" fmla="*/ 181 h 320"/>
                  <a:gd name="T26" fmla="*/ 96 w 235"/>
                  <a:gd name="T27" fmla="*/ 192 h 320"/>
                  <a:gd name="T28" fmla="*/ 106 w 235"/>
                  <a:gd name="T29" fmla="*/ 177 h 320"/>
                  <a:gd name="T30" fmla="*/ 86 w 235"/>
                  <a:gd name="T31" fmla="*/ 181 h 320"/>
                  <a:gd name="T32" fmla="*/ 92 w 235"/>
                  <a:gd name="T33" fmla="*/ 148 h 320"/>
                  <a:gd name="T34" fmla="*/ 107 w 235"/>
                  <a:gd name="T35" fmla="*/ 138 h 320"/>
                  <a:gd name="T36" fmla="*/ 98 w 235"/>
                  <a:gd name="T37" fmla="*/ 128 h 320"/>
                  <a:gd name="T38" fmla="*/ 87 w 235"/>
                  <a:gd name="T39" fmla="*/ 142 h 320"/>
                  <a:gd name="T40" fmla="*/ 58 w 235"/>
                  <a:gd name="T41" fmla="*/ 148 h 320"/>
                  <a:gd name="T42" fmla="*/ 61 w 235"/>
                  <a:gd name="T43" fmla="*/ 131 h 320"/>
                  <a:gd name="T44" fmla="*/ 52 w 235"/>
                  <a:gd name="T45" fmla="*/ 128 h 320"/>
                  <a:gd name="T46" fmla="*/ 43 w 235"/>
                  <a:gd name="T47" fmla="*/ 138 h 320"/>
                  <a:gd name="T48" fmla="*/ 54 w 235"/>
                  <a:gd name="T49" fmla="*/ 106 h 320"/>
                  <a:gd name="T50" fmla="*/ 61 w 235"/>
                  <a:gd name="T51" fmla="*/ 88 h 320"/>
                  <a:gd name="T52" fmla="*/ 48 w 235"/>
                  <a:gd name="T53" fmla="*/ 87 h 320"/>
                  <a:gd name="T54" fmla="*/ 46 w 235"/>
                  <a:gd name="T55" fmla="*/ 103 h 320"/>
                  <a:gd name="T56" fmla="*/ 100 w 235"/>
                  <a:gd name="T57" fmla="*/ 105 h 320"/>
                  <a:gd name="T58" fmla="*/ 104 w 235"/>
                  <a:gd name="T59" fmla="*/ 88 h 320"/>
                  <a:gd name="T60" fmla="*/ 86 w 235"/>
                  <a:gd name="T61" fmla="*/ 96 h 320"/>
                  <a:gd name="T62" fmla="*/ 100 w 235"/>
                  <a:gd name="T63" fmla="*/ 63 h 320"/>
                  <a:gd name="T64" fmla="*/ 106 w 235"/>
                  <a:gd name="T65" fmla="*/ 49 h 320"/>
                  <a:gd name="T66" fmla="*/ 87 w 235"/>
                  <a:gd name="T67" fmla="*/ 49 h 320"/>
                  <a:gd name="T68" fmla="*/ 50 w 235"/>
                  <a:gd name="T69" fmla="*/ 63 h 320"/>
                  <a:gd name="T70" fmla="*/ 63 w 235"/>
                  <a:gd name="T71" fmla="*/ 49 h 320"/>
                  <a:gd name="T72" fmla="*/ 43 w 235"/>
                  <a:gd name="T73" fmla="*/ 53 h 320"/>
                  <a:gd name="T74" fmla="*/ 182 w 235"/>
                  <a:gd name="T75" fmla="*/ 234 h 320"/>
                  <a:gd name="T76" fmla="*/ 191 w 235"/>
                  <a:gd name="T77" fmla="*/ 220 h 320"/>
                  <a:gd name="T78" fmla="*/ 184 w 235"/>
                  <a:gd name="T79" fmla="*/ 213 h 320"/>
                  <a:gd name="T80" fmla="*/ 174 w 235"/>
                  <a:gd name="T81" fmla="*/ 216 h 320"/>
                  <a:gd name="T82" fmla="*/ 174 w 235"/>
                  <a:gd name="T83" fmla="*/ 231 h 320"/>
                  <a:gd name="T84" fmla="*/ 186 w 235"/>
                  <a:gd name="T85" fmla="*/ 191 h 320"/>
                  <a:gd name="T86" fmla="*/ 191 w 235"/>
                  <a:gd name="T87" fmla="*/ 177 h 320"/>
                  <a:gd name="T88" fmla="*/ 174 w 235"/>
                  <a:gd name="T89" fmla="*/ 173 h 320"/>
                  <a:gd name="T90" fmla="*/ 174 w 235"/>
                  <a:gd name="T91" fmla="*/ 189 h 320"/>
                  <a:gd name="T92" fmla="*/ 186 w 235"/>
                  <a:gd name="T93" fmla="*/ 148 h 320"/>
                  <a:gd name="T94" fmla="*/ 189 w 235"/>
                  <a:gd name="T95" fmla="*/ 131 h 320"/>
                  <a:gd name="T96" fmla="*/ 174 w 235"/>
                  <a:gd name="T97" fmla="*/ 131 h 320"/>
                  <a:gd name="T98" fmla="*/ 235 w 235"/>
                  <a:gd name="T99" fmla="*/ 96 h 320"/>
                  <a:gd name="T100" fmla="*/ 0 w 235"/>
                  <a:gd name="T101" fmla="*/ 309 h 320"/>
                  <a:gd name="T102" fmla="*/ 150 w 235"/>
                  <a:gd name="T103" fmla="*/ 10 h 320"/>
                  <a:gd name="T104" fmla="*/ 22 w 235"/>
                  <a:gd name="T105" fmla="*/ 298 h 320"/>
                  <a:gd name="T106" fmla="*/ 64 w 235"/>
                  <a:gd name="T107" fmla="*/ 266 h 320"/>
                  <a:gd name="T108" fmla="*/ 22 w 235"/>
                  <a:gd name="T109" fmla="*/ 21 h 320"/>
                  <a:gd name="T110" fmla="*/ 150 w 235"/>
                  <a:gd name="T111" fmla="*/ 298 h 320"/>
                  <a:gd name="T112" fmla="*/ 192 w 235"/>
                  <a:gd name="T113" fmla="*/ 266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5" h="320">
                    <a:moveTo>
                      <a:pt x="87" y="228"/>
                    </a:moveTo>
                    <a:cubicBezTo>
                      <a:pt x="86" y="226"/>
                      <a:pt x="86" y="225"/>
                      <a:pt x="86" y="224"/>
                    </a:cubicBezTo>
                    <a:cubicBezTo>
                      <a:pt x="86" y="221"/>
                      <a:pt x="87" y="218"/>
                      <a:pt x="89" y="216"/>
                    </a:cubicBezTo>
                    <a:cubicBezTo>
                      <a:pt x="89" y="216"/>
                      <a:pt x="90" y="215"/>
                      <a:pt x="90" y="215"/>
                    </a:cubicBezTo>
                    <a:cubicBezTo>
                      <a:pt x="91" y="214"/>
                      <a:pt x="92" y="214"/>
                      <a:pt x="92" y="214"/>
                    </a:cubicBezTo>
                    <a:cubicBezTo>
                      <a:pt x="93" y="214"/>
                      <a:pt x="94" y="213"/>
                      <a:pt x="94" y="213"/>
                    </a:cubicBezTo>
                    <a:cubicBezTo>
                      <a:pt x="98" y="212"/>
                      <a:pt x="101" y="214"/>
                      <a:pt x="104" y="216"/>
                    </a:cubicBezTo>
                    <a:cubicBezTo>
                      <a:pt x="106" y="218"/>
                      <a:pt x="107" y="221"/>
                      <a:pt x="107" y="224"/>
                    </a:cubicBezTo>
                    <a:cubicBezTo>
                      <a:pt x="107" y="225"/>
                      <a:pt x="107" y="226"/>
                      <a:pt x="106" y="228"/>
                    </a:cubicBezTo>
                    <a:cubicBezTo>
                      <a:pt x="106" y="229"/>
                      <a:pt x="105" y="230"/>
                      <a:pt x="104" y="231"/>
                    </a:cubicBezTo>
                    <a:cubicBezTo>
                      <a:pt x="103" y="232"/>
                      <a:pt x="102" y="233"/>
                      <a:pt x="100" y="233"/>
                    </a:cubicBezTo>
                    <a:cubicBezTo>
                      <a:pt x="99" y="234"/>
                      <a:pt x="98" y="234"/>
                      <a:pt x="96" y="234"/>
                    </a:cubicBezTo>
                    <a:cubicBezTo>
                      <a:pt x="93" y="234"/>
                      <a:pt x="91" y="233"/>
                      <a:pt x="89" y="231"/>
                    </a:cubicBezTo>
                    <a:cubicBezTo>
                      <a:pt x="88" y="230"/>
                      <a:pt x="87" y="229"/>
                      <a:pt x="87" y="228"/>
                    </a:cubicBezTo>
                    <a:close/>
                    <a:moveTo>
                      <a:pt x="89" y="274"/>
                    </a:moveTo>
                    <a:cubicBezTo>
                      <a:pt x="90" y="275"/>
                      <a:pt x="91" y="276"/>
                      <a:pt x="92" y="276"/>
                    </a:cubicBezTo>
                    <a:cubicBezTo>
                      <a:pt x="94" y="277"/>
                      <a:pt x="95" y="277"/>
                      <a:pt x="96" y="277"/>
                    </a:cubicBezTo>
                    <a:cubicBezTo>
                      <a:pt x="98" y="277"/>
                      <a:pt x="99" y="277"/>
                      <a:pt x="100" y="276"/>
                    </a:cubicBezTo>
                    <a:cubicBezTo>
                      <a:pt x="102" y="276"/>
                      <a:pt x="103" y="275"/>
                      <a:pt x="104" y="274"/>
                    </a:cubicBezTo>
                    <a:cubicBezTo>
                      <a:pt x="105" y="273"/>
                      <a:pt x="106" y="272"/>
                      <a:pt x="106" y="270"/>
                    </a:cubicBezTo>
                    <a:cubicBezTo>
                      <a:pt x="107" y="269"/>
                      <a:pt x="107" y="268"/>
                      <a:pt x="107" y="266"/>
                    </a:cubicBezTo>
                    <a:cubicBezTo>
                      <a:pt x="107" y="265"/>
                      <a:pt x="107" y="264"/>
                      <a:pt x="106" y="262"/>
                    </a:cubicBezTo>
                    <a:cubicBezTo>
                      <a:pt x="106" y="261"/>
                      <a:pt x="105" y="260"/>
                      <a:pt x="104" y="259"/>
                    </a:cubicBezTo>
                    <a:cubicBezTo>
                      <a:pt x="101" y="256"/>
                      <a:pt x="96" y="255"/>
                      <a:pt x="92" y="257"/>
                    </a:cubicBezTo>
                    <a:cubicBezTo>
                      <a:pt x="91" y="257"/>
                      <a:pt x="90" y="258"/>
                      <a:pt x="89" y="259"/>
                    </a:cubicBezTo>
                    <a:cubicBezTo>
                      <a:pt x="88" y="260"/>
                      <a:pt x="87" y="261"/>
                      <a:pt x="87" y="262"/>
                    </a:cubicBezTo>
                    <a:cubicBezTo>
                      <a:pt x="86" y="264"/>
                      <a:pt x="86" y="265"/>
                      <a:pt x="86" y="266"/>
                    </a:cubicBezTo>
                    <a:cubicBezTo>
                      <a:pt x="86" y="268"/>
                      <a:pt x="86" y="269"/>
                      <a:pt x="87" y="270"/>
                    </a:cubicBezTo>
                    <a:cubicBezTo>
                      <a:pt x="87" y="272"/>
                      <a:pt x="88" y="273"/>
                      <a:pt x="89" y="274"/>
                    </a:cubicBezTo>
                    <a:close/>
                    <a:moveTo>
                      <a:pt x="46" y="231"/>
                    </a:moveTo>
                    <a:cubicBezTo>
                      <a:pt x="48" y="233"/>
                      <a:pt x="51" y="234"/>
                      <a:pt x="54" y="234"/>
                    </a:cubicBezTo>
                    <a:cubicBezTo>
                      <a:pt x="55" y="234"/>
                      <a:pt x="56" y="234"/>
                      <a:pt x="58" y="233"/>
                    </a:cubicBezTo>
                    <a:cubicBezTo>
                      <a:pt x="59" y="233"/>
                      <a:pt x="60" y="232"/>
                      <a:pt x="61" y="231"/>
                    </a:cubicBezTo>
                    <a:cubicBezTo>
                      <a:pt x="62" y="230"/>
                      <a:pt x="63" y="229"/>
                      <a:pt x="63" y="228"/>
                    </a:cubicBezTo>
                    <a:cubicBezTo>
                      <a:pt x="64" y="226"/>
                      <a:pt x="64" y="225"/>
                      <a:pt x="64" y="224"/>
                    </a:cubicBezTo>
                    <a:cubicBezTo>
                      <a:pt x="64" y="221"/>
                      <a:pt x="63" y="218"/>
                      <a:pt x="61" y="216"/>
                    </a:cubicBezTo>
                    <a:cubicBezTo>
                      <a:pt x="60" y="215"/>
                      <a:pt x="59" y="214"/>
                      <a:pt x="58" y="214"/>
                    </a:cubicBezTo>
                    <a:cubicBezTo>
                      <a:pt x="54" y="212"/>
                      <a:pt x="49" y="213"/>
                      <a:pt x="46" y="216"/>
                    </a:cubicBezTo>
                    <a:cubicBezTo>
                      <a:pt x="44" y="218"/>
                      <a:pt x="43" y="221"/>
                      <a:pt x="43" y="224"/>
                    </a:cubicBezTo>
                    <a:cubicBezTo>
                      <a:pt x="43" y="225"/>
                      <a:pt x="43" y="226"/>
                      <a:pt x="44" y="228"/>
                    </a:cubicBezTo>
                    <a:cubicBezTo>
                      <a:pt x="44" y="229"/>
                      <a:pt x="45" y="230"/>
                      <a:pt x="46" y="231"/>
                    </a:cubicBezTo>
                    <a:close/>
                    <a:moveTo>
                      <a:pt x="54" y="192"/>
                    </a:moveTo>
                    <a:cubicBezTo>
                      <a:pt x="57" y="192"/>
                      <a:pt x="59" y="191"/>
                      <a:pt x="61" y="189"/>
                    </a:cubicBezTo>
                    <a:cubicBezTo>
                      <a:pt x="62" y="188"/>
                      <a:pt x="63" y="186"/>
                      <a:pt x="63" y="185"/>
                    </a:cubicBezTo>
                    <a:cubicBezTo>
                      <a:pt x="64" y="184"/>
                      <a:pt x="64" y="182"/>
                      <a:pt x="64" y="181"/>
                    </a:cubicBezTo>
                    <a:cubicBezTo>
                      <a:pt x="64" y="180"/>
                      <a:pt x="64" y="178"/>
                      <a:pt x="63" y="177"/>
                    </a:cubicBezTo>
                    <a:cubicBezTo>
                      <a:pt x="63" y="176"/>
                      <a:pt x="62" y="174"/>
                      <a:pt x="61" y="173"/>
                    </a:cubicBezTo>
                    <a:cubicBezTo>
                      <a:pt x="60" y="172"/>
                      <a:pt x="59" y="172"/>
                      <a:pt x="58" y="171"/>
                    </a:cubicBezTo>
                    <a:cubicBezTo>
                      <a:pt x="55" y="170"/>
                      <a:pt x="52" y="170"/>
                      <a:pt x="50" y="171"/>
                    </a:cubicBezTo>
                    <a:cubicBezTo>
                      <a:pt x="48" y="172"/>
                      <a:pt x="47" y="172"/>
                      <a:pt x="46" y="173"/>
                    </a:cubicBezTo>
                    <a:cubicBezTo>
                      <a:pt x="45" y="174"/>
                      <a:pt x="44" y="176"/>
                      <a:pt x="44" y="177"/>
                    </a:cubicBezTo>
                    <a:cubicBezTo>
                      <a:pt x="43" y="178"/>
                      <a:pt x="43" y="180"/>
                      <a:pt x="43" y="181"/>
                    </a:cubicBezTo>
                    <a:cubicBezTo>
                      <a:pt x="43" y="184"/>
                      <a:pt x="44" y="187"/>
                      <a:pt x="46" y="189"/>
                    </a:cubicBezTo>
                    <a:cubicBezTo>
                      <a:pt x="48" y="191"/>
                      <a:pt x="51" y="192"/>
                      <a:pt x="54" y="192"/>
                    </a:cubicBezTo>
                    <a:close/>
                    <a:moveTo>
                      <a:pt x="92" y="191"/>
                    </a:moveTo>
                    <a:cubicBezTo>
                      <a:pt x="94" y="191"/>
                      <a:pt x="95" y="192"/>
                      <a:pt x="96" y="192"/>
                    </a:cubicBezTo>
                    <a:cubicBezTo>
                      <a:pt x="99" y="192"/>
                      <a:pt x="102" y="191"/>
                      <a:pt x="104" y="189"/>
                    </a:cubicBezTo>
                    <a:cubicBezTo>
                      <a:pt x="105" y="188"/>
                      <a:pt x="106" y="186"/>
                      <a:pt x="106" y="185"/>
                    </a:cubicBezTo>
                    <a:cubicBezTo>
                      <a:pt x="107" y="184"/>
                      <a:pt x="107" y="182"/>
                      <a:pt x="107" y="181"/>
                    </a:cubicBezTo>
                    <a:cubicBezTo>
                      <a:pt x="107" y="180"/>
                      <a:pt x="107" y="178"/>
                      <a:pt x="106" y="177"/>
                    </a:cubicBezTo>
                    <a:cubicBezTo>
                      <a:pt x="106" y="176"/>
                      <a:pt x="105" y="174"/>
                      <a:pt x="104" y="173"/>
                    </a:cubicBezTo>
                    <a:cubicBezTo>
                      <a:pt x="100" y="169"/>
                      <a:pt x="93" y="169"/>
                      <a:pt x="89" y="173"/>
                    </a:cubicBezTo>
                    <a:cubicBezTo>
                      <a:pt x="88" y="174"/>
                      <a:pt x="87" y="176"/>
                      <a:pt x="87" y="177"/>
                    </a:cubicBezTo>
                    <a:cubicBezTo>
                      <a:pt x="86" y="178"/>
                      <a:pt x="86" y="180"/>
                      <a:pt x="86" y="181"/>
                    </a:cubicBezTo>
                    <a:cubicBezTo>
                      <a:pt x="86" y="184"/>
                      <a:pt x="87" y="187"/>
                      <a:pt x="89" y="189"/>
                    </a:cubicBezTo>
                    <a:cubicBezTo>
                      <a:pt x="90" y="190"/>
                      <a:pt x="91" y="190"/>
                      <a:pt x="92" y="191"/>
                    </a:cubicBezTo>
                    <a:close/>
                    <a:moveTo>
                      <a:pt x="89" y="146"/>
                    </a:moveTo>
                    <a:cubicBezTo>
                      <a:pt x="90" y="147"/>
                      <a:pt x="91" y="148"/>
                      <a:pt x="92" y="148"/>
                    </a:cubicBezTo>
                    <a:cubicBezTo>
                      <a:pt x="94" y="149"/>
                      <a:pt x="95" y="149"/>
                      <a:pt x="96" y="149"/>
                    </a:cubicBezTo>
                    <a:cubicBezTo>
                      <a:pt x="98" y="149"/>
                      <a:pt x="99" y="149"/>
                      <a:pt x="100" y="148"/>
                    </a:cubicBezTo>
                    <a:cubicBezTo>
                      <a:pt x="102" y="148"/>
                      <a:pt x="103" y="147"/>
                      <a:pt x="104" y="146"/>
                    </a:cubicBezTo>
                    <a:cubicBezTo>
                      <a:pt x="106" y="144"/>
                      <a:pt x="107" y="141"/>
                      <a:pt x="107" y="138"/>
                    </a:cubicBezTo>
                    <a:cubicBezTo>
                      <a:pt x="107" y="136"/>
                      <a:pt x="106" y="133"/>
                      <a:pt x="104" y="131"/>
                    </a:cubicBezTo>
                    <a:cubicBezTo>
                      <a:pt x="103" y="130"/>
                      <a:pt x="103" y="130"/>
                      <a:pt x="102" y="129"/>
                    </a:cubicBezTo>
                    <a:cubicBezTo>
                      <a:pt x="102" y="129"/>
                      <a:pt x="101" y="129"/>
                      <a:pt x="100" y="129"/>
                    </a:cubicBezTo>
                    <a:cubicBezTo>
                      <a:pt x="100" y="128"/>
                      <a:pt x="99" y="128"/>
                      <a:pt x="98" y="128"/>
                    </a:cubicBezTo>
                    <a:cubicBezTo>
                      <a:pt x="96" y="127"/>
                      <a:pt x="94" y="128"/>
                      <a:pt x="92" y="129"/>
                    </a:cubicBezTo>
                    <a:cubicBezTo>
                      <a:pt x="91" y="129"/>
                      <a:pt x="90" y="130"/>
                      <a:pt x="89" y="131"/>
                    </a:cubicBezTo>
                    <a:cubicBezTo>
                      <a:pt x="87" y="133"/>
                      <a:pt x="86" y="136"/>
                      <a:pt x="86" y="138"/>
                    </a:cubicBezTo>
                    <a:cubicBezTo>
                      <a:pt x="86" y="140"/>
                      <a:pt x="86" y="141"/>
                      <a:pt x="87" y="142"/>
                    </a:cubicBezTo>
                    <a:cubicBezTo>
                      <a:pt x="87" y="144"/>
                      <a:pt x="88" y="145"/>
                      <a:pt x="89" y="146"/>
                    </a:cubicBezTo>
                    <a:close/>
                    <a:moveTo>
                      <a:pt x="50" y="148"/>
                    </a:moveTo>
                    <a:cubicBezTo>
                      <a:pt x="51" y="149"/>
                      <a:pt x="52" y="149"/>
                      <a:pt x="54" y="149"/>
                    </a:cubicBezTo>
                    <a:cubicBezTo>
                      <a:pt x="55" y="149"/>
                      <a:pt x="56" y="149"/>
                      <a:pt x="58" y="148"/>
                    </a:cubicBezTo>
                    <a:cubicBezTo>
                      <a:pt x="59" y="148"/>
                      <a:pt x="60" y="147"/>
                      <a:pt x="61" y="146"/>
                    </a:cubicBezTo>
                    <a:cubicBezTo>
                      <a:pt x="62" y="145"/>
                      <a:pt x="63" y="144"/>
                      <a:pt x="63" y="142"/>
                    </a:cubicBezTo>
                    <a:cubicBezTo>
                      <a:pt x="64" y="141"/>
                      <a:pt x="64" y="140"/>
                      <a:pt x="64" y="138"/>
                    </a:cubicBezTo>
                    <a:cubicBezTo>
                      <a:pt x="64" y="136"/>
                      <a:pt x="63" y="133"/>
                      <a:pt x="61" y="131"/>
                    </a:cubicBezTo>
                    <a:cubicBezTo>
                      <a:pt x="61" y="130"/>
                      <a:pt x="60" y="130"/>
                      <a:pt x="60" y="129"/>
                    </a:cubicBezTo>
                    <a:cubicBezTo>
                      <a:pt x="59" y="129"/>
                      <a:pt x="58" y="129"/>
                      <a:pt x="58" y="129"/>
                    </a:cubicBezTo>
                    <a:cubicBezTo>
                      <a:pt x="57" y="128"/>
                      <a:pt x="56" y="128"/>
                      <a:pt x="56" y="128"/>
                    </a:cubicBezTo>
                    <a:cubicBezTo>
                      <a:pt x="54" y="128"/>
                      <a:pt x="53" y="128"/>
                      <a:pt x="52" y="128"/>
                    </a:cubicBezTo>
                    <a:cubicBezTo>
                      <a:pt x="51" y="128"/>
                      <a:pt x="50" y="128"/>
                      <a:pt x="50" y="129"/>
                    </a:cubicBezTo>
                    <a:cubicBezTo>
                      <a:pt x="49" y="129"/>
                      <a:pt x="48" y="129"/>
                      <a:pt x="48" y="129"/>
                    </a:cubicBezTo>
                    <a:cubicBezTo>
                      <a:pt x="47" y="130"/>
                      <a:pt x="47" y="130"/>
                      <a:pt x="46" y="131"/>
                    </a:cubicBezTo>
                    <a:cubicBezTo>
                      <a:pt x="44" y="133"/>
                      <a:pt x="43" y="136"/>
                      <a:pt x="43" y="138"/>
                    </a:cubicBezTo>
                    <a:cubicBezTo>
                      <a:pt x="43" y="141"/>
                      <a:pt x="44" y="144"/>
                      <a:pt x="46" y="146"/>
                    </a:cubicBezTo>
                    <a:cubicBezTo>
                      <a:pt x="47" y="147"/>
                      <a:pt x="48" y="148"/>
                      <a:pt x="50" y="148"/>
                    </a:cubicBezTo>
                    <a:close/>
                    <a:moveTo>
                      <a:pt x="50" y="105"/>
                    </a:moveTo>
                    <a:cubicBezTo>
                      <a:pt x="51" y="106"/>
                      <a:pt x="52" y="106"/>
                      <a:pt x="54" y="106"/>
                    </a:cubicBezTo>
                    <a:cubicBezTo>
                      <a:pt x="57" y="106"/>
                      <a:pt x="59" y="105"/>
                      <a:pt x="61" y="103"/>
                    </a:cubicBezTo>
                    <a:cubicBezTo>
                      <a:pt x="63" y="101"/>
                      <a:pt x="64" y="99"/>
                      <a:pt x="64" y="96"/>
                    </a:cubicBezTo>
                    <a:cubicBezTo>
                      <a:pt x="64" y="94"/>
                      <a:pt x="64" y="93"/>
                      <a:pt x="63" y="92"/>
                    </a:cubicBezTo>
                    <a:cubicBezTo>
                      <a:pt x="63" y="90"/>
                      <a:pt x="62" y="89"/>
                      <a:pt x="61" y="88"/>
                    </a:cubicBezTo>
                    <a:cubicBezTo>
                      <a:pt x="60" y="87"/>
                      <a:pt x="59" y="86"/>
                      <a:pt x="58" y="86"/>
                    </a:cubicBezTo>
                    <a:cubicBezTo>
                      <a:pt x="56" y="85"/>
                      <a:pt x="54" y="85"/>
                      <a:pt x="52" y="85"/>
                    </a:cubicBezTo>
                    <a:cubicBezTo>
                      <a:pt x="51" y="85"/>
                      <a:pt x="50" y="86"/>
                      <a:pt x="50" y="86"/>
                    </a:cubicBezTo>
                    <a:cubicBezTo>
                      <a:pt x="49" y="86"/>
                      <a:pt x="48" y="86"/>
                      <a:pt x="48" y="87"/>
                    </a:cubicBezTo>
                    <a:cubicBezTo>
                      <a:pt x="47" y="87"/>
                      <a:pt x="47" y="88"/>
                      <a:pt x="46" y="88"/>
                    </a:cubicBezTo>
                    <a:cubicBezTo>
                      <a:pt x="45" y="89"/>
                      <a:pt x="44" y="90"/>
                      <a:pt x="44" y="92"/>
                    </a:cubicBezTo>
                    <a:cubicBezTo>
                      <a:pt x="43" y="93"/>
                      <a:pt x="43" y="94"/>
                      <a:pt x="43" y="96"/>
                    </a:cubicBezTo>
                    <a:cubicBezTo>
                      <a:pt x="43" y="99"/>
                      <a:pt x="44" y="101"/>
                      <a:pt x="46" y="103"/>
                    </a:cubicBezTo>
                    <a:cubicBezTo>
                      <a:pt x="47" y="104"/>
                      <a:pt x="48" y="105"/>
                      <a:pt x="50" y="105"/>
                    </a:cubicBezTo>
                    <a:close/>
                    <a:moveTo>
                      <a:pt x="92" y="105"/>
                    </a:moveTo>
                    <a:cubicBezTo>
                      <a:pt x="94" y="106"/>
                      <a:pt x="95" y="106"/>
                      <a:pt x="96" y="106"/>
                    </a:cubicBezTo>
                    <a:cubicBezTo>
                      <a:pt x="98" y="106"/>
                      <a:pt x="99" y="106"/>
                      <a:pt x="100" y="105"/>
                    </a:cubicBezTo>
                    <a:cubicBezTo>
                      <a:pt x="102" y="105"/>
                      <a:pt x="103" y="104"/>
                      <a:pt x="104" y="103"/>
                    </a:cubicBezTo>
                    <a:cubicBezTo>
                      <a:pt x="106" y="101"/>
                      <a:pt x="107" y="99"/>
                      <a:pt x="107" y="96"/>
                    </a:cubicBezTo>
                    <a:cubicBezTo>
                      <a:pt x="107" y="94"/>
                      <a:pt x="107" y="93"/>
                      <a:pt x="106" y="92"/>
                    </a:cubicBezTo>
                    <a:cubicBezTo>
                      <a:pt x="106" y="90"/>
                      <a:pt x="105" y="89"/>
                      <a:pt x="104" y="88"/>
                    </a:cubicBezTo>
                    <a:cubicBezTo>
                      <a:pt x="101" y="85"/>
                      <a:pt x="96" y="84"/>
                      <a:pt x="92" y="86"/>
                    </a:cubicBezTo>
                    <a:cubicBezTo>
                      <a:pt x="91" y="86"/>
                      <a:pt x="90" y="87"/>
                      <a:pt x="89" y="88"/>
                    </a:cubicBezTo>
                    <a:cubicBezTo>
                      <a:pt x="88" y="89"/>
                      <a:pt x="87" y="90"/>
                      <a:pt x="87" y="92"/>
                    </a:cubicBezTo>
                    <a:cubicBezTo>
                      <a:pt x="86" y="93"/>
                      <a:pt x="86" y="94"/>
                      <a:pt x="86" y="96"/>
                    </a:cubicBezTo>
                    <a:cubicBezTo>
                      <a:pt x="86" y="99"/>
                      <a:pt x="87" y="101"/>
                      <a:pt x="89" y="103"/>
                    </a:cubicBezTo>
                    <a:cubicBezTo>
                      <a:pt x="90" y="104"/>
                      <a:pt x="91" y="105"/>
                      <a:pt x="92" y="105"/>
                    </a:cubicBezTo>
                    <a:close/>
                    <a:moveTo>
                      <a:pt x="96" y="64"/>
                    </a:moveTo>
                    <a:cubicBezTo>
                      <a:pt x="98" y="64"/>
                      <a:pt x="99" y="63"/>
                      <a:pt x="100" y="63"/>
                    </a:cubicBezTo>
                    <a:cubicBezTo>
                      <a:pt x="102" y="62"/>
                      <a:pt x="103" y="62"/>
                      <a:pt x="104" y="61"/>
                    </a:cubicBezTo>
                    <a:cubicBezTo>
                      <a:pt x="105" y="59"/>
                      <a:pt x="106" y="58"/>
                      <a:pt x="106" y="57"/>
                    </a:cubicBezTo>
                    <a:cubicBezTo>
                      <a:pt x="107" y="56"/>
                      <a:pt x="107" y="54"/>
                      <a:pt x="107" y="53"/>
                    </a:cubicBezTo>
                    <a:cubicBezTo>
                      <a:pt x="107" y="52"/>
                      <a:pt x="107" y="50"/>
                      <a:pt x="106" y="49"/>
                    </a:cubicBezTo>
                    <a:cubicBezTo>
                      <a:pt x="106" y="48"/>
                      <a:pt x="105" y="46"/>
                      <a:pt x="104" y="45"/>
                    </a:cubicBezTo>
                    <a:cubicBezTo>
                      <a:pt x="103" y="44"/>
                      <a:pt x="102" y="44"/>
                      <a:pt x="100" y="43"/>
                    </a:cubicBezTo>
                    <a:cubicBezTo>
                      <a:pt x="97" y="41"/>
                      <a:pt x="92" y="42"/>
                      <a:pt x="89" y="45"/>
                    </a:cubicBezTo>
                    <a:cubicBezTo>
                      <a:pt x="88" y="46"/>
                      <a:pt x="87" y="48"/>
                      <a:pt x="87" y="49"/>
                    </a:cubicBezTo>
                    <a:cubicBezTo>
                      <a:pt x="86" y="50"/>
                      <a:pt x="86" y="52"/>
                      <a:pt x="86" y="53"/>
                    </a:cubicBezTo>
                    <a:cubicBezTo>
                      <a:pt x="86" y="56"/>
                      <a:pt x="87" y="59"/>
                      <a:pt x="89" y="61"/>
                    </a:cubicBezTo>
                    <a:cubicBezTo>
                      <a:pt x="91" y="63"/>
                      <a:pt x="93" y="64"/>
                      <a:pt x="96" y="64"/>
                    </a:cubicBezTo>
                    <a:close/>
                    <a:moveTo>
                      <a:pt x="50" y="63"/>
                    </a:moveTo>
                    <a:cubicBezTo>
                      <a:pt x="51" y="63"/>
                      <a:pt x="52" y="64"/>
                      <a:pt x="54" y="64"/>
                    </a:cubicBezTo>
                    <a:cubicBezTo>
                      <a:pt x="57" y="64"/>
                      <a:pt x="59" y="63"/>
                      <a:pt x="61" y="61"/>
                    </a:cubicBezTo>
                    <a:cubicBezTo>
                      <a:pt x="63" y="59"/>
                      <a:pt x="64" y="56"/>
                      <a:pt x="64" y="53"/>
                    </a:cubicBezTo>
                    <a:cubicBezTo>
                      <a:pt x="64" y="52"/>
                      <a:pt x="64" y="50"/>
                      <a:pt x="63" y="49"/>
                    </a:cubicBezTo>
                    <a:cubicBezTo>
                      <a:pt x="63" y="48"/>
                      <a:pt x="62" y="46"/>
                      <a:pt x="61" y="45"/>
                    </a:cubicBezTo>
                    <a:cubicBezTo>
                      <a:pt x="57" y="41"/>
                      <a:pt x="50" y="41"/>
                      <a:pt x="46" y="45"/>
                    </a:cubicBezTo>
                    <a:cubicBezTo>
                      <a:pt x="45" y="46"/>
                      <a:pt x="44" y="48"/>
                      <a:pt x="44" y="49"/>
                    </a:cubicBezTo>
                    <a:cubicBezTo>
                      <a:pt x="43" y="50"/>
                      <a:pt x="43" y="52"/>
                      <a:pt x="43" y="53"/>
                    </a:cubicBezTo>
                    <a:cubicBezTo>
                      <a:pt x="43" y="56"/>
                      <a:pt x="44" y="59"/>
                      <a:pt x="46" y="61"/>
                    </a:cubicBezTo>
                    <a:cubicBezTo>
                      <a:pt x="47" y="62"/>
                      <a:pt x="48" y="62"/>
                      <a:pt x="50" y="63"/>
                    </a:cubicBezTo>
                    <a:close/>
                    <a:moveTo>
                      <a:pt x="174" y="231"/>
                    </a:moveTo>
                    <a:cubicBezTo>
                      <a:pt x="176" y="233"/>
                      <a:pt x="179" y="234"/>
                      <a:pt x="182" y="234"/>
                    </a:cubicBezTo>
                    <a:cubicBezTo>
                      <a:pt x="184" y="234"/>
                      <a:pt x="187" y="233"/>
                      <a:pt x="189" y="231"/>
                    </a:cubicBezTo>
                    <a:cubicBezTo>
                      <a:pt x="190" y="230"/>
                      <a:pt x="191" y="229"/>
                      <a:pt x="191" y="228"/>
                    </a:cubicBezTo>
                    <a:cubicBezTo>
                      <a:pt x="192" y="226"/>
                      <a:pt x="192" y="225"/>
                      <a:pt x="192" y="224"/>
                    </a:cubicBezTo>
                    <a:cubicBezTo>
                      <a:pt x="192" y="222"/>
                      <a:pt x="192" y="221"/>
                      <a:pt x="191" y="220"/>
                    </a:cubicBezTo>
                    <a:cubicBezTo>
                      <a:pt x="191" y="218"/>
                      <a:pt x="190" y="217"/>
                      <a:pt x="189" y="216"/>
                    </a:cubicBezTo>
                    <a:cubicBezTo>
                      <a:pt x="189" y="216"/>
                      <a:pt x="188" y="215"/>
                      <a:pt x="188" y="215"/>
                    </a:cubicBezTo>
                    <a:cubicBezTo>
                      <a:pt x="187" y="214"/>
                      <a:pt x="186" y="214"/>
                      <a:pt x="186" y="214"/>
                    </a:cubicBezTo>
                    <a:cubicBezTo>
                      <a:pt x="185" y="214"/>
                      <a:pt x="184" y="213"/>
                      <a:pt x="184" y="213"/>
                    </a:cubicBezTo>
                    <a:cubicBezTo>
                      <a:pt x="182" y="213"/>
                      <a:pt x="181" y="213"/>
                      <a:pt x="180" y="213"/>
                    </a:cubicBezTo>
                    <a:cubicBezTo>
                      <a:pt x="179" y="213"/>
                      <a:pt x="178" y="214"/>
                      <a:pt x="178" y="214"/>
                    </a:cubicBezTo>
                    <a:cubicBezTo>
                      <a:pt x="177" y="214"/>
                      <a:pt x="176" y="214"/>
                      <a:pt x="176" y="215"/>
                    </a:cubicBezTo>
                    <a:cubicBezTo>
                      <a:pt x="175" y="215"/>
                      <a:pt x="175" y="216"/>
                      <a:pt x="174" y="216"/>
                    </a:cubicBezTo>
                    <a:cubicBezTo>
                      <a:pt x="173" y="217"/>
                      <a:pt x="172" y="218"/>
                      <a:pt x="172" y="220"/>
                    </a:cubicBezTo>
                    <a:cubicBezTo>
                      <a:pt x="171" y="221"/>
                      <a:pt x="171" y="222"/>
                      <a:pt x="171" y="224"/>
                    </a:cubicBezTo>
                    <a:cubicBezTo>
                      <a:pt x="171" y="225"/>
                      <a:pt x="171" y="226"/>
                      <a:pt x="172" y="228"/>
                    </a:cubicBezTo>
                    <a:cubicBezTo>
                      <a:pt x="172" y="229"/>
                      <a:pt x="173" y="230"/>
                      <a:pt x="174" y="231"/>
                    </a:cubicBezTo>
                    <a:close/>
                    <a:moveTo>
                      <a:pt x="174" y="189"/>
                    </a:moveTo>
                    <a:cubicBezTo>
                      <a:pt x="175" y="190"/>
                      <a:pt x="176" y="190"/>
                      <a:pt x="178" y="191"/>
                    </a:cubicBezTo>
                    <a:cubicBezTo>
                      <a:pt x="179" y="191"/>
                      <a:pt x="180" y="192"/>
                      <a:pt x="182" y="192"/>
                    </a:cubicBezTo>
                    <a:cubicBezTo>
                      <a:pt x="183" y="192"/>
                      <a:pt x="184" y="191"/>
                      <a:pt x="186" y="191"/>
                    </a:cubicBezTo>
                    <a:cubicBezTo>
                      <a:pt x="187" y="190"/>
                      <a:pt x="188" y="190"/>
                      <a:pt x="189" y="189"/>
                    </a:cubicBezTo>
                    <a:cubicBezTo>
                      <a:pt x="190" y="188"/>
                      <a:pt x="191" y="186"/>
                      <a:pt x="191" y="185"/>
                    </a:cubicBezTo>
                    <a:cubicBezTo>
                      <a:pt x="192" y="184"/>
                      <a:pt x="192" y="182"/>
                      <a:pt x="192" y="181"/>
                    </a:cubicBezTo>
                    <a:cubicBezTo>
                      <a:pt x="192" y="180"/>
                      <a:pt x="192" y="178"/>
                      <a:pt x="191" y="177"/>
                    </a:cubicBezTo>
                    <a:cubicBezTo>
                      <a:pt x="191" y="176"/>
                      <a:pt x="190" y="174"/>
                      <a:pt x="189" y="173"/>
                    </a:cubicBezTo>
                    <a:cubicBezTo>
                      <a:pt x="188" y="172"/>
                      <a:pt x="187" y="172"/>
                      <a:pt x="186" y="171"/>
                    </a:cubicBezTo>
                    <a:cubicBezTo>
                      <a:pt x="183" y="170"/>
                      <a:pt x="180" y="170"/>
                      <a:pt x="178" y="171"/>
                    </a:cubicBezTo>
                    <a:cubicBezTo>
                      <a:pt x="176" y="172"/>
                      <a:pt x="175" y="172"/>
                      <a:pt x="174" y="173"/>
                    </a:cubicBezTo>
                    <a:cubicBezTo>
                      <a:pt x="173" y="174"/>
                      <a:pt x="172" y="176"/>
                      <a:pt x="172" y="177"/>
                    </a:cubicBezTo>
                    <a:cubicBezTo>
                      <a:pt x="171" y="178"/>
                      <a:pt x="171" y="180"/>
                      <a:pt x="171" y="181"/>
                    </a:cubicBezTo>
                    <a:cubicBezTo>
                      <a:pt x="171" y="182"/>
                      <a:pt x="171" y="184"/>
                      <a:pt x="172" y="185"/>
                    </a:cubicBezTo>
                    <a:cubicBezTo>
                      <a:pt x="172" y="186"/>
                      <a:pt x="173" y="188"/>
                      <a:pt x="174" y="189"/>
                    </a:cubicBezTo>
                    <a:close/>
                    <a:moveTo>
                      <a:pt x="174" y="146"/>
                    </a:moveTo>
                    <a:cubicBezTo>
                      <a:pt x="175" y="147"/>
                      <a:pt x="176" y="148"/>
                      <a:pt x="178" y="148"/>
                    </a:cubicBezTo>
                    <a:cubicBezTo>
                      <a:pt x="179" y="149"/>
                      <a:pt x="180" y="149"/>
                      <a:pt x="182" y="149"/>
                    </a:cubicBezTo>
                    <a:cubicBezTo>
                      <a:pt x="183" y="149"/>
                      <a:pt x="184" y="149"/>
                      <a:pt x="186" y="148"/>
                    </a:cubicBezTo>
                    <a:cubicBezTo>
                      <a:pt x="187" y="148"/>
                      <a:pt x="188" y="147"/>
                      <a:pt x="189" y="146"/>
                    </a:cubicBezTo>
                    <a:cubicBezTo>
                      <a:pt x="190" y="145"/>
                      <a:pt x="191" y="144"/>
                      <a:pt x="191" y="142"/>
                    </a:cubicBezTo>
                    <a:cubicBezTo>
                      <a:pt x="192" y="141"/>
                      <a:pt x="192" y="140"/>
                      <a:pt x="192" y="138"/>
                    </a:cubicBezTo>
                    <a:cubicBezTo>
                      <a:pt x="192" y="136"/>
                      <a:pt x="191" y="133"/>
                      <a:pt x="189" y="131"/>
                    </a:cubicBezTo>
                    <a:cubicBezTo>
                      <a:pt x="187" y="128"/>
                      <a:pt x="183" y="127"/>
                      <a:pt x="180" y="128"/>
                    </a:cubicBezTo>
                    <a:cubicBezTo>
                      <a:pt x="179" y="128"/>
                      <a:pt x="178" y="128"/>
                      <a:pt x="178" y="129"/>
                    </a:cubicBezTo>
                    <a:cubicBezTo>
                      <a:pt x="177" y="129"/>
                      <a:pt x="176" y="129"/>
                      <a:pt x="176" y="129"/>
                    </a:cubicBezTo>
                    <a:cubicBezTo>
                      <a:pt x="175" y="130"/>
                      <a:pt x="175" y="130"/>
                      <a:pt x="174" y="131"/>
                    </a:cubicBezTo>
                    <a:cubicBezTo>
                      <a:pt x="172" y="133"/>
                      <a:pt x="171" y="136"/>
                      <a:pt x="171" y="138"/>
                    </a:cubicBezTo>
                    <a:cubicBezTo>
                      <a:pt x="171" y="140"/>
                      <a:pt x="171" y="141"/>
                      <a:pt x="172" y="142"/>
                    </a:cubicBezTo>
                    <a:cubicBezTo>
                      <a:pt x="172" y="144"/>
                      <a:pt x="173" y="145"/>
                      <a:pt x="174" y="146"/>
                    </a:cubicBezTo>
                    <a:close/>
                    <a:moveTo>
                      <a:pt x="235" y="96"/>
                    </a:move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5" y="315"/>
                      <a:pt x="230" y="320"/>
                      <a:pt x="224" y="320"/>
                    </a:cubicBezTo>
                    <a:cubicBezTo>
                      <a:pt x="11" y="320"/>
                      <a:pt x="11" y="320"/>
                      <a:pt x="11" y="320"/>
                    </a:cubicBezTo>
                    <a:cubicBezTo>
                      <a:pt x="5" y="320"/>
                      <a:pt x="0" y="315"/>
                      <a:pt x="0" y="30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5" y="0"/>
                      <a:pt x="150" y="4"/>
                      <a:pt x="150" y="10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224" y="85"/>
                      <a:pt x="224" y="85"/>
                      <a:pt x="224" y="85"/>
                    </a:cubicBezTo>
                    <a:cubicBezTo>
                      <a:pt x="230" y="85"/>
                      <a:pt x="235" y="90"/>
                      <a:pt x="235" y="96"/>
                    </a:cubicBezTo>
                    <a:close/>
                    <a:moveTo>
                      <a:pt x="22" y="298"/>
                    </a:moveTo>
                    <a:cubicBezTo>
                      <a:pt x="43" y="298"/>
                      <a:pt x="43" y="298"/>
                      <a:pt x="43" y="298"/>
                    </a:cubicBezTo>
                    <a:cubicBezTo>
                      <a:pt x="43" y="266"/>
                      <a:pt x="43" y="266"/>
                      <a:pt x="43" y="266"/>
                    </a:cubicBezTo>
                    <a:cubicBezTo>
                      <a:pt x="43" y="260"/>
                      <a:pt x="48" y="256"/>
                      <a:pt x="54" y="256"/>
                    </a:cubicBezTo>
                    <a:cubicBezTo>
                      <a:pt x="60" y="256"/>
                      <a:pt x="64" y="260"/>
                      <a:pt x="64" y="266"/>
                    </a:cubicBezTo>
                    <a:cubicBezTo>
                      <a:pt x="64" y="298"/>
                      <a:pt x="64" y="298"/>
                      <a:pt x="64" y="298"/>
                    </a:cubicBezTo>
                    <a:cubicBezTo>
                      <a:pt x="128" y="298"/>
                      <a:pt x="128" y="298"/>
                      <a:pt x="128" y="298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22" y="298"/>
                    </a:lnTo>
                    <a:close/>
                    <a:moveTo>
                      <a:pt x="214" y="106"/>
                    </a:move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50" y="298"/>
                      <a:pt x="150" y="298"/>
                      <a:pt x="150" y="298"/>
                    </a:cubicBezTo>
                    <a:cubicBezTo>
                      <a:pt x="171" y="298"/>
                      <a:pt x="171" y="298"/>
                      <a:pt x="171" y="298"/>
                    </a:cubicBezTo>
                    <a:cubicBezTo>
                      <a:pt x="171" y="266"/>
                      <a:pt x="171" y="266"/>
                      <a:pt x="171" y="266"/>
                    </a:cubicBezTo>
                    <a:cubicBezTo>
                      <a:pt x="171" y="260"/>
                      <a:pt x="176" y="256"/>
                      <a:pt x="182" y="256"/>
                    </a:cubicBezTo>
                    <a:cubicBezTo>
                      <a:pt x="188" y="256"/>
                      <a:pt x="192" y="260"/>
                      <a:pt x="192" y="266"/>
                    </a:cubicBezTo>
                    <a:cubicBezTo>
                      <a:pt x="192" y="298"/>
                      <a:pt x="192" y="298"/>
                      <a:pt x="192" y="298"/>
                    </a:cubicBezTo>
                    <a:cubicBezTo>
                      <a:pt x="214" y="298"/>
                      <a:pt x="214" y="298"/>
                      <a:pt x="214" y="298"/>
                    </a:cubicBezTo>
                    <a:lnTo>
                      <a:pt x="214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C2F07CE-58A9-E946-A94F-9F43DFDBE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5" y="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23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13</a:t>
            </a:fld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D7F63-B2BD-F44C-9EDA-73C9D2E217F6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 Data to Logistic Regression, k-NN and Decision Tree to Choose Best Model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A868E-B474-2D40-8CA2-C16410A1F517}"/>
              </a:ext>
            </a:extLst>
          </p:cNvPr>
          <p:cNvSpPr txBox="1"/>
          <p:nvPr/>
        </p:nvSpPr>
        <p:spPr>
          <a:xfrm>
            <a:off x="8217640" y="1890103"/>
            <a:ext cx="38362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 on ROC Graph and AUC Score,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 Outperformed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LR and k-NN 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Makes Sense. WHY?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smaller training-set sizes, logistic regression yields better generalization accuracy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Curse of Dimensionality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flexible and robust to pick up complex relationships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&gt; 500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5967E-F762-B24B-BFAE-7B2DC2228521}"/>
              </a:ext>
            </a:extLst>
          </p:cNvPr>
          <p:cNvSpPr txBox="1"/>
          <p:nvPr/>
        </p:nvSpPr>
        <p:spPr>
          <a:xfrm>
            <a:off x="282388" y="2575373"/>
            <a:ext cx="3415488" cy="248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 Null Model to Three Techniques: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LogisticRegression()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DecisionTreeClassifier()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KNeighborsClassifier()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Freeform 324">
            <a:extLst>
              <a:ext uri="{FF2B5EF4-FFF2-40B4-BE49-F238E27FC236}">
                <a16:creationId xmlns:a16="http://schemas.microsoft.com/office/drawing/2014/main" id="{8861C0AF-8DDE-9E49-B572-771C1BCE3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4763" y="2002413"/>
            <a:ext cx="369021" cy="369021"/>
          </a:xfrm>
          <a:custGeom>
            <a:avLst/>
            <a:gdLst>
              <a:gd name="T0" fmla="*/ 264 w 512"/>
              <a:gd name="T1" fmla="*/ 120 h 512"/>
              <a:gd name="T2" fmla="*/ 343 w 512"/>
              <a:gd name="T3" fmla="*/ 151 h 512"/>
              <a:gd name="T4" fmla="*/ 341 w 512"/>
              <a:gd name="T5" fmla="*/ 156 h 512"/>
              <a:gd name="T6" fmla="*/ 331 w 512"/>
              <a:gd name="T7" fmla="*/ 161 h 512"/>
              <a:gd name="T8" fmla="*/ 326 w 512"/>
              <a:gd name="T9" fmla="*/ 167 h 512"/>
              <a:gd name="T10" fmla="*/ 291 w 512"/>
              <a:gd name="T11" fmla="*/ 256 h 512"/>
              <a:gd name="T12" fmla="*/ 294 w 512"/>
              <a:gd name="T13" fmla="*/ 268 h 512"/>
              <a:gd name="T14" fmla="*/ 315 w 512"/>
              <a:gd name="T15" fmla="*/ 285 h 512"/>
              <a:gd name="T16" fmla="*/ 306 w 512"/>
              <a:gd name="T17" fmla="*/ 308 h 512"/>
              <a:gd name="T18" fmla="*/ 186 w 512"/>
              <a:gd name="T19" fmla="*/ 262 h 512"/>
              <a:gd name="T20" fmla="*/ 195 w 512"/>
              <a:gd name="T21" fmla="*/ 239 h 512"/>
              <a:gd name="T22" fmla="*/ 221 w 512"/>
              <a:gd name="T23" fmla="*/ 240 h 512"/>
              <a:gd name="T24" fmla="*/ 232 w 512"/>
              <a:gd name="T25" fmla="*/ 233 h 512"/>
              <a:gd name="T26" fmla="*/ 266 w 512"/>
              <a:gd name="T27" fmla="*/ 144 h 512"/>
              <a:gd name="T28" fmla="*/ 266 w 512"/>
              <a:gd name="T29" fmla="*/ 136 h 512"/>
              <a:gd name="T30" fmla="*/ 261 w 512"/>
              <a:gd name="T31" fmla="*/ 126 h 512"/>
              <a:gd name="T32" fmla="*/ 264 w 512"/>
              <a:gd name="T33" fmla="*/ 120 h 512"/>
              <a:gd name="T34" fmla="*/ 512 w 512"/>
              <a:gd name="T35" fmla="*/ 256 h 512"/>
              <a:gd name="T36" fmla="*/ 256 w 512"/>
              <a:gd name="T37" fmla="*/ 512 h 512"/>
              <a:gd name="T38" fmla="*/ 0 w 512"/>
              <a:gd name="T39" fmla="*/ 256 h 512"/>
              <a:gd name="T40" fmla="*/ 256 w 512"/>
              <a:gd name="T41" fmla="*/ 0 h 512"/>
              <a:gd name="T42" fmla="*/ 512 w 512"/>
              <a:gd name="T43" fmla="*/ 256 h 512"/>
              <a:gd name="T44" fmla="*/ 361 w 512"/>
              <a:gd name="T45" fmla="*/ 134 h 512"/>
              <a:gd name="T46" fmla="*/ 261 w 512"/>
              <a:gd name="T47" fmla="*/ 96 h 512"/>
              <a:gd name="T48" fmla="*/ 247 w 512"/>
              <a:gd name="T49" fmla="*/ 102 h 512"/>
              <a:gd name="T50" fmla="*/ 240 w 512"/>
              <a:gd name="T51" fmla="*/ 122 h 512"/>
              <a:gd name="T52" fmla="*/ 240 w 512"/>
              <a:gd name="T53" fmla="*/ 131 h 512"/>
              <a:gd name="T54" fmla="*/ 244 w 512"/>
              <a:gd name="T55" fmla="*/ 140 h 512"/>
              <a:gd name="T56" fmla="*/ 214 w 512"/>
              <a:gd name="T57" fmla="*/ 219 h 512"/>
              <a:gd name="T58" fmla="*/ 188 w 512"/>
              <a:gd name="T59" fmla="*/ 218 h 512"/>
              <a:gd name="T60" fmla="*/ 178 w 512"/>
              <a:gd name="T61" fmla="*/ 224 h 512"/>
              <a:gd name="T62" fmla="*/ 163 w 512"/>
              <a:gd name="T63" fmla="*/ 264 h 512"/>
              <a:gd name="T64" fmla="*/ 163 w 512"/>
              <a:gd name="T65" fmla="*/ 272 h 512"/>
              <a:gd name="T66" fmla="*/ 169 w 512"/>
              <a:gd name="T67" fmla="*/ 278 h 512"/>
              <a:gd name="T68" fmla="*/ 229 w 512"/>
              <a:gd name="T69" fmla="*/ 301 h 512"/>
              <a:gd name="T70" fmla="*/ 194 w 512"/>
              <a:gd name="T71" fmla="*/ 391 h 512"/>
              <a:gd name="T72" fmla="*/ 200 w 512"/>
              <a:gd name="T73" fmla="*/ 404 h 512"/>
              <a:gd name="T74" fmla="*/ 204 w 512"/>
              <a:gd name="T75" fmla="*/ 405 h 512"/>
              <a:gd name="T76" fmla="*/ 214 w 512"/>
              <a:gd name="T77" fmla="*/ 398 h 512"/>
              <a:gd name="T78" fmla="*/ 248 w 512"/>
              <a:gd name="T79" fmla="*/ 308 h 512"/>
              <a:gd name="T80" fmla="*/ 308 w 512"/>
              <a:gd name="T81" fmla="*/ 331 h 512"/>
              <a:gd name="T82" fmla="*/ 312 w 512"/>
              <a:gd name="T83" fmla="*/ 332 h 512"/>
              <a:gd name="T84" fmla="*/ 322 w 512"/>
              <a:gd name="T85" fmla="*/ 325 h 512"/>
              <a:gd name="T86" fmla="*/ 337 w 512"/>
              <a:gd name="T87" fmla="*/ 285 h 512"/>
              <a:gd name="T88" fmla="*/ 334 w 512"/>
              <a:gd name="T89" fmla="*/ 273 h 512"/>
              <a:gd name="T90" fmla="*/ 314 w 512"/>
              <a:gd name="T91" fmla="*/ 257 h 512"/>
              <a:gd name="T92" fmla="*/ 344 w 512"/>
              <a:gd name="T93" fmla="*/ 178 h 512"/>
              <a:gd name="T94" fmla="*/ 354 w 512"/>
              <a:gd name="T95" fmla="*/ 174 h 512"/>
              <a:gd name="T96" fmla="*/ 359 w 512"/>
              <a:gd name="T97" fmla="*/ 168 h 512"/>
              <a:gd name="T98" fmla="*/ 367 w 512"/>
              <a:gd name="T99" fmla="*/ 148 h 512"/>
              <a:gd name="T100" fmla="*/ 361 w 512"/>
              <a:gd name="T101" fmla="*/ 13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12" h="512">
                <a:moveTo>
                  <a:pt x="264" y="120"/>
                </a:moveTo>
                <a:cubicBezTo>
                  <a:pt x="343" y="151"/>
                  <a:pt x="343" y="151"/>
                  <a:pt x="343" y="151"/>
                </a:cubicBezTo>
                <a:cubicBezTo>
                  <a:pt x="341" y="156"/>
                  <a:pt x="341" y="156"/>
                  <a:pt x="341" y="156"/>
                </a:cubicBezTo>
                <a:cubicBezTo>
                  <a:pt x="331" y="161"/>
                  <a:pt x="331" y="161"/>
                  <a:pt x="331" y="161"/>
                </a:cubicBezTo>
                <a:cubicBezTo>
                  <a:pt x="329" y="162"/>
                  <a:pt x="327" y="164"/>
                  <a:pt x="326" y="167"/>
                </a:cubicBezTo>
                <a:cubicBezTo>
                  <a:pt x="291" y="256"/>
                  <a:pt x="291" y="256"/>
                  <a:pt x="291" y="256"/>
                </a:cubicBezTo>
                <a:cubicBezTo>
                  <a:pt x="290" y="261"/>
                  <a:pt x="291" y="266"/>
                  <a:pt x="294" y="268"/>
                </a:cubicBezTo>
                <a:cubicBezTo>
                  <a:pt x="315" y="285"/>
                  <a:pt x="315" y="285"/>
                  <a:pt x="315" y="285"/>
                </a:cubicBezTo>
                <a:cubicBezTo>
                  <a:pt x="306" y="308"/>
                  <a:pt x="306" y="308"/>
                  <a:pt x="306" y="308"/>
                </a:cubicBezTo>
                <a:cubicBezTo>
                  <a:pt x="186" y="262"/>
                  <a:pt x="186" y="262"/>
                  <a:pt x="186" y="262"/>
                </a:cubicBezTo>
                <a:cubicBezTo>
                  <a:pt x="195" y="239"/>
                  <a:pt x="195" y="239"/>
                  <a:pt x="195" y="239"/>
                </a:cubicBezTo>
                <a:cubicBezTo>
                  <a:pt x="221" y="240"/>
                  <a:pt x="221" y="240"/>
                  <a:pt x="221" y="240"/>
                </a:cubicBezTo>
                <a:cubicBezTo>
                  <a:pt x="226" y="241"/>
                  <a:pt x="230" y="238"/>
                  <a:pt x="232" y="233"/>
                </a:cubicBezTo>
                <a:cubicBezTo>
                  <a:pt x="266" y="144"/>
                  <a:pt x="266" y="144"/>
                  <a:pt x="266" y="144"/>
                </a:cubicBezTo>
                <a:cubicBezTo>
                  <a:pt x="267" y="141"/>
                  <a:pt x="267" y="138"/>
                  <a:pt x="266" y="136"/>
                </a:cubicBezTo>
                <a:cubicBezTo>
                  <a:pt x="261" y="126"/>
                  <a:pt x="261" y="126"/>
                  <a:pt x="261" y="126"/>
                </a:cubicBezTo>
                <a:lnTo>
                  <a:pt x="264" y="120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361" y="134"/>
                </a:moveTo>
                <a:cubicBezTo>
                  <a:pt x="261" y="96"/>
                  <a:pt x="261" y="96"/>
                  <a:pt x="261" y="96"/>
                </a:cubicBezTo>
                <a:cubicBezTo>
                  <a:pt x="256" y="94"/>
                  <a:pt x="250" y="97"/>
                  <a:pt x="247" y="102"/>
                </a:cubicBezTo>
                <a:cubicBezTo>
                  <a:pt x="240" y="122"/>
                  <a:pt x="240" y="122"/>
                  <a:pt x="240" y="122"/>
                </a:cubicBezTo>
                <a:cubicBezTo>
                  <a:pt x="239" y="125"/>
                  <a:pt x="239" y="128"/>
                  <a:pt x="240" y="13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214" y="219"/>
                  <a:pt x="214" y="219"/>
                  <a:pt x="214" y="219"/>
                </a:cubicBezTo>
                <a:cubicBezTo>
                  <a:pt x="188" y="218"/>
                  <a:pt x="188" y="218"/>
                  <a:pt x="188" y="218"/>
                </a:cubicBezTo>
                <a:cubicBezTo>
                  <a:pt x="184" y="217"/>
                  <a:pt x="180" y="220"/>
                  <a:pt x="178" y="224"/>
                </a:cubicBezTo>
                <a:cubicBezTo>
                  <a:pt x="163" y="264"/>
                  <a:pt x="163" y="264"/>
                  <a:pt x="163" y="264"/>
                </a:cubicBezTo>
                <a:cubicBezTo>
                  <a:pt x="162" y="267"/>
                  <a:pt x="162" y="270"/>
                  <a:pt x="163" y="272"/>
                </a:cubicBezTo>
                <a:cubicBezTo>
                  <a:pt x="164" y="275"/>
                  <a:pt x="166" y="277"/>
                  <a:pt x="169" y="278"/>
                </a:cubicBezTo>
                <a:cubicBezTo>
                  <a:pt x="229" y="301"/>
                  <a:pt x="229" y="301"/>
                  <a:pt x="229" y="301"/>
                </a:cubicBezTo>
                <a:cubicBezTo>
                  <a:pt x="194" y="391"/>
                  <a:pt x="194" y="391"/>
                  <a:pt x="194" y="391"/>
                </a:cubicBezTo>
                <a:cubicBezTo>
                  <a:pt x="192" y="396"/>
                  <a:pt x="195" y="402"/>
                  <a:pt x="200" y="404"/>
                </a:cubicBezTo>
                <a:cubicBezTo>
                  <a:pt x="202" y="405"/>
                  <a:pt x="203" y="405"/>
                  <a:pt x="204" y="405"/>
                </a:cubicBezTo>
                <a:cubicBezTo>
                  <a:pt x="208" y="405"/>
                  <a:pt x="212" y="402"/>
                  <a:pt x="214" y="398"/>
                </a:cubicBezTo>
                <a:cubicBezTo>
                  <a:pt x="248" y="308"/>
                  <a:pt x="248" y="308"/>
                  <a:pt x="248" y="308"/>
                </a:cubicBezTo>
                <a:cubicBezTo>
                  <a:pt x="308" y="331"/>
                  <a:pt x="308" y="331"/>
                  <a:pt x="308" y="331"/>
                </a:cubicBezTo>
                <a:cubicBezTo>
                  <a:pt x="309" y="332"/>
                  <a:pt x="311" y="332"/>
                  <a:pt x="312" y="332"/>
                </a:cubicBezTo>
                <a:cubicBezTo>
                  <a:pt x="316" y="332"/>
                  <a:pt x="320" y="329"/>
                  <a:pt x="322" y="325"/>
                </a:cubicBezTo>
                <a:cubicBezTo>
                  <a:pt x="337" y="285"/>
                  <a:pt x="337" y="285"/>
                  <a:pt x="337" y="285"/>
                </a:cubicBezTo>
                <a:cubicBezTo>
                  <a:pt x="339" y="281"/>
                  <a:pt x="338" y="276"/>
                  <a:pt x="334" y="273"/>
                </a:cubicBezTo>
                <a:cubicBezTo>
                  <a:pt x="314" y="257"/>
                  <a:pt x="314" y="257"/>
                  <a:pt x="314" y="257"/>
                </a:cubicBezTo>
                <a:cubicBezTo>
                  <a:pt x="344" y="178"/>
                  <a:pt x="344" y="178"/>
                  <a:pt x="344" y="178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6" y="173"/>
                  <a:pt x="358" y="171"/>
                  <a:pt x="359" y="168"/>
                </a:cubicBezTo>
                <a:cubicBezTo>
                  <a:pt x="367" y="148"/>
                  <a:pt x="367" y="148"/>
                  <a:pt x="367" y="148"/>
                </a:cubicBezTo>
                <a:cubicBezTo>
                  <a:pt x="369" y="143"/>
                  <a:pt x="366" y="137"/>
                  <a:pt x="361" y="134"/>
                </a:cubicBezTo>
                <a:close/>
              </a:path>
            </a:pathLst>
          </a:custGeom>
          <a:solidFill>
            <a:srgbClr val="01216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华文细黑"/>
            </a:endParaRP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1B1D9144-0912-6E45-A6EE-53BD9C29D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276" y="3475130"/>
            <a:ext cx="411996" cy="462292"/>
          </a:xfrm>
          <a:prstGeom prst="rightArrow">
            <a:avLst>
              <a:gd name="adj1" fmla="val 50000"/>
              <a:gd name="adj2" fmla="val 49002"/>
            </a:avLst>
          </a:prstGeom>
          <a:solidFill>
            <a:schemeClr val="bg1">
              <a:lumMod val="65000"/>
            </a:schemeClr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44450" tIns="44450" rIns="44450" bIns="444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Microsoft YaHei"/>
              <a:ea typeface="Microsoft YaHei"/>
              <a:cs typeface="Arial" pitchFamily="34" charset="0"/>
            </a:endParaRP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23A942EE-1AC4-A34E-BE77-3C2E72269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638" y="3475130"/>
            <a:ext cx="411996" cy="462292"/>
          </a:xfrm>
          <a:prstGeom prst="rightArrow">
            <a:avLst>
              <a:gd name="adj1" fmla="val 50000"/>
              <a:gd name="adj2" fmla="val 49002"/>
            </a:avLst>
          </a:prstGeom>
          <a:solidFill>
            <a:schemeClr val="bg1">
              <a:lumMod val="65000"/>
            </a:schemeClr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44450" tIns="44450" rIns="44450" bIns="444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Microsoft YaHei"/>
              <a:ea typeface="Microsoft YaHei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58062D-73B4-5F45-A770-572A30263689}"/>
              </a:ext>
            </a:extLst>
          </p:cNvPr>
          <p:cNvGrpSpPr/>
          <p:nvPr/>
        </p:nvGrpSpPr>
        <p:grpSpPr>
          <a:xfrm>
            <a:off x="3547682" y="2025713"/>
            <a:ext cx="4029368" cy="3588656"/>
            <a:chOff x="3547782" y="2383272"/>
            <a:chExt cx="4029368" cy="35886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66F15F-F496-1848-850E-5C6985757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7782" y="2383272"/>
              <a:ext cx="4029368" cy="358865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DCBA4-89B3-CA43-9748-646C33FA14C1}"/>
                </a:ext>
              </a:extLst>
            </p:cNvPr>
            <p:cNvSpPr/>
            <p:nvPr/>
          </p:nvSpPr>
          <p:spPr>
            <a:xfrm>
              <a:off x="3547782" y="2918012"/>
              <a:ext cx="3592606" cy="18825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050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14</a:t>
            </a:fld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A655A-20DC-9E47-B576-5468FB1D86C0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Choose Decision Tree and Optimize the Model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297CE-9BD6-D042-8A6D-537FC9288231}"/>
              </a:ext>
            </a:extLst>
          </p:cNvPr>
          <p:cNvSpPr txBox="1"/>
          <p:nvPr/>
        </p:nvSpPr>
        <p:spPr>
          <a:xfrm>
            <a:off x="416859" y="1976718"/>
            <a:ext cx="6481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 cross validation to get an idea of generalization performance </a:t>
            </a:r>
          </a:p>
          <a:p>
            <a:pPr marL="342900" indent="-342900">
              <a:buAutoNum type="arabicPeriod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10 folds, the accuracy is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0.93 (+/- 0.02)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10 folds, the F1 Score is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0.93 (+/- 0.03)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D29B3-E300-AB45-B497-CCB1481DF1DB}"/>
              </a:ext>
            </a:extLst>
          </p:cNvPr>
          <p:cNvSpPr txBox="1"/>
          <p:nvPr/>
        </p:nvSpPr>
        <p:spPr>
          <a:xfrm>
            <a:off x="416859" y="4093704"/>
            <a:ext cx="648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Plot Learning Curve to narrow the parameter range</a:t>
            </a:r>
          </a:p>
          <a:p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plot on the right, the “sweet spot” for ideal max_depth parameter of decision tree is around tree nodes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96446-D8D1-F247-9E7B-B6E82DEB63AB}"/>
              </a:ext>
            </a:extLst>
          </p:cNvPr>
          <p:cNvGrpSpPr/>
          <p:nvPr/>
        </p:nvGrpSpPr>
        <p:grpSpPr>
          <a:xfrm>
            <a:off x="6770865" y="1813422"/>
            <a:ext cx="5152166" cy="3668745"/>
            <a:chOff x="6770865" y="1737199"/>
            <a:chExt cx="5152166" cy="3668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9BEF2F-F2A7-B04B-80D1-0E376DDA6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0865" y="1977481"/>
              <a:ext cx="5152166" cy="34284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A6BBC-C3A1-FB4B-9F81-7AF6BD2B213B}"/>
                </a:ext>
              </a:extLst>
            </p:cNvPr>
            <p:cNvSpPr txBox="1"/>
            <p:nvPr/>
          </p:nvSpPr>
          <p:spPr>
            <a:xfrm>
              <a:off x="7409329" y="1737199"/>
              <a:ext cx="4155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17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15</a:t>
            </a:fld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A655A-20DC-9E47-B576-5468FB1D86C0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Choose Decision Tree and Optimize the Model 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03F05-6510-BF4A-AB2E-9F8037CBB5A5}"/>
              </a:ext>
            </a:extLst>
          </p:cNvPr>
          <p:cNvSpPr txBox="1"/>
          <p:nvPr/>
        </p:nvSpPr>
        <p:spPr>
          <a:xfrm>
            <a:off x="327207" y="1885164"/>
            <a:ext cx="10860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parameters via grid search and nested cross-validation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 of Tree Node (max_depth):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Splitting criterion: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Gini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Splitter: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C0F27-5928-5445-B0C4-33D776DF3E19}"/>
              </a:ext>
            </a:extLst>
          </p:cNvPr>
          <p:cNvSpPr txBox="1"/>
          <p:nvPr/>
        </p:nvSpPr>
        <p:spPr>
          <a:xfrm>
            <a:off x="282388" y="4040299"/>
            <a:ext cx="1090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 </a:t>
            </a: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Validate the optimal model performance with Accuracy and AUC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Repeat step 3 necessarily to achieve higher accuracy of model’s generalization performance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Achieved Accuracy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0.947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AUC score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0.929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10-fold cross validation, making sure the good performance is true regularities and not just idiosyncrasies or sample anomalies</a:t>
            </a:r>
          </a:p>
          <a:p>
            <a:pPr lvl="1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0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16</a:t>
            </a:fld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E0872-6DD7-C54C-87F5-B40FC55281CB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Visualization of the Tree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5903F-203D-6744-8359-75385A75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21" y="1283732"/>
            <a:ext cx="4903408" cy="4804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449D2-432E-7F46-8ABB-A315B471DCFA}"/>
              </a:ext>
            </a:extLst>
          </p:cNvPr>
          <p:cNvSpPr txBox="1"/>
          <p:nvPr/>
        </p:nvSpPr>
        <p:spPr>
          <a:xfrm>
            <a:off x="300317" y="4296280"/>
            <a:ext cx="7476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Features Influencing Employee Attrition In the Company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TotalSatisfaction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StockOptionLevel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TotalWorkingYears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JobLevel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33D74-6C14-2F40-B163-8B560F2D2C50}"/>
              </a:ext>
            </a:extLst>
          </p:cNvPr>
          <p:cNvSpPr txBox="1"/>
          <p:nvPr/>
        </p:nvSpPr>
        <p:spPr>
          <a:xfrm>
            <a:off x="838200" y="577705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8B5C5-0FCD-8A45-A4D4-BDC86567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3" y="2127107"/>
            <a:ext cx="6787944" cy="10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20820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18</a:t>
            </a:fld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7233C-65B7-9C42-971A-F7B42AB102A0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DDC840-ECF4-6640-933A-1BA5C992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" y="1551801"/>
            <a:ext cx="6025974" cy="469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B259040-8B9A-4F46-B560-CE2DCA43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64" y="2155825"/>
            <a:ext cx="5867400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206CAB-3D2A-9247-95C8-5C1C46695275}"/>
              </a:ext>
            </a:extLst>
          </p:cNvPr>
          <p:cNvSpPr/>
          <p:nvPr/>
        </p:nvSpPr>
        <p:spPr>
          <a:xfrm>
            <a:off x="8691281" y="230050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DE242B-92F7-3144-B854-FE09D7E67AD1}"/>
              </a:ext>
            </a:extLst>
          </p:cNvPr>
          <p:cNvSpPr/>
          <p:nvPr/>
        </p:nvSpPr>
        <p:spPr>
          <a:xfrm>
            <a:off x="8610600" y="2300506"/>
            <a:ext cx="640976" cy="21409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19</a:t>
            </a:fld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7233C-65B7-9C42-971A-F7B42AB102A0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B3310-9252-9E4C-8D52-851C606C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00" y="1551801"/>
            <a:ext cx="5096799" cy="42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30803" y="1813544"/>
            <a:ext cx="9293691" cy="46815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Understanding	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Understanding	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Preparation	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	11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Evaluation	17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	20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 &amp; A	22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	23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24933" y="362918"/>
            <a:ext cx="11153884" cy="1129080"/>
          </a:xfrm>
        </p:spPr>
        <p:txBody>
          <a:bodyPr/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45138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55827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A77A-4782-C944-BA96-9CE56A41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83DE-33FE-EC40-A698-B742FC3D5479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45CF2-A404-4043-8425-C7810A6D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F969-889F-DE43-8D5C-D824371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21</a:t>
            </a:fld>
            <a:endParaRPr lang="en-US" sz="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632DC4-3CA8-284D-8146-6B1B89453C44}"/>
              </a:ext>
            </a:extLst>
          </p:cNvPr>
          <p:cNvGrpSpPr/>
          <p:nvPr/>
        </p:nvGrpSpPr>
        <p:grpSpPr>
          <a:xfrm>
            <a:off x="1129307" y="1274465"/>
            <a:ext cx="9346949" cy="5042335"/>
            <a:chOff x="343591" y="1624088"/>
            <a:chExt cx="8435284" cy="4724165"/>
          </a:xfrm>
        </p:grpSpPr>
        <p:sp>
          <p:nvSpPr>
            <p:cNvPr id="91" name="Oval 8">
              <a:extLst>
                <a:ext uri="{FF2B5EF4-FFF2-40B4-BE49-F238E27FC236}">
                  <a16:creationId xmlns:a16="http://schemas.microsoft.com/office/drawing/2014/main" id="{68E6E6B1-2E9A-EB45-9988-F0640DF80C72}"/>
                </a:ext>
              </a:extLst>
            </p:cNvPr>
            <p:cNvSpPr/>
            <p:nvPr/>
          </p:nvSpPr>
          <p:spPr>
            <a:xfrm rot="21012786">
              <a:off x="343591" y="3723307"/>
              <a:ext cx="1910537" cy="961536"/>
            </a:xfrm>
            <a:custGeom>
              <a:avLst/>
              <a:gdLst/>
              <a:ahLst/>
              <a:cxnLst/>
              <a:rect l="l" t="t" r="r" b="b"/>
              <a:pathLst>
                <a:path w="1910537" h="961536">
                  <a:moveTo>
                    <a:pt x="1224063" y="21329"/>
                  </a:moveTo>
                  <a:cubicBezTo>
                    <a:pt x="1580673" y="92833"/>
                    <a:pt x="1810771" y="325621"/>
                    <a:pt x="1897387" y="433649"/>
                  </a:cubicBezTo>
                  <a:lnTo>
                    <a:pt x="1626803" y="496581"/>
                  </a:lnTo>
                  <a:lnTo>
                    <a:pt x="1910537" y="522352"/>
                  </a:lnTo>
                  <a:cubicBezTo>
                    <a:pt x="1832352" y="630519"/>
                    <a:pt x="1569369" y="963849"/>
                    <a:pt x="1012869" y="961524"/>
                  </a:cubicBezTo>
                  <a:cubicBezTo>
                    <a:pt x="339966" y="958711"/>
                    <a:pt x="6948" y="510122"/>
                    <a:pt x="82" y="472334"/>
                  </a:cubicBezTo>
                  <a:cubicBezTo>
                    <a:pt x="-6785" y="434546"/>
                    <a:pt x="415497" y="-2798"/>
                    <a:pt x="1012869" y="14"/>
                  </a:cubicBezTo>
                  <a:cubicBezTo>
                    <a:pt x="1087541" y="366"/>
                    <a:pt x="1157975" y="8078"/>
                    <a:pt x="1224063" y="21329"/>
                  </a:cubicBezTo>
                  <a:close/>
                </a:path>
              </a:pathLst>
            </a:custGeom>
            <a:solidFill>
              <a:srgbClr val="C4D600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2" name="Oval 8">
              <a:extLst>
                <a:ext uri="{FF2B5EF4-FFF2-40B4-BE49-F238E27FC236}">
                  <a16:creationId xmlns:a16="http://schemas.microsoft.com/office/drawing/2014/main" id="{A7E6AC5B-4E78-E040-B902-DF5FD1BB95EF}"/>
                </a:ext>
              </a:extLst>
            </p:cNvPr>
            <p:cNvSpPr/>
            <p:nvPr/>
          </p:nvSpPr>
          <p:spPr>
            <a:xfrm rot="13988512">
              <a:off x="375386" y="2150158"/>
              <a:ext cx="2273862" cy="1221721"/>
            </a:xfrm>
            <a:custGeom>
              <a:avLst/>
              <a:gdLst/>
              <a:ahLst/>
              <a:cxnLst/>
              <a:rect l="l" t="t" r="r" b="b"/>
              <a:pathLst>
                <a:path w="2273862" h="1221721">
                  <a:moveTo>
                    <a:pt x="2211107" y="708980"/>
                  </a:moveTo>
                  <a:cubicBezTo>
                    <a:pt x="2088160" y="876314"/>
                    <a:pt x="1773874" y="1224386"/>
                    <a:pt x="1171429" y="1221706"/>
                  </a:cubicBezTo>
                  <a:cubicBezTo>
                    <a:pt x="503391" y="1218735"/>
                    <a:pt x="115978" y="824007"/>
                    <a:pt x="0" y="663401"/>
                  </a:cubicBezTo>
                  <a:lnTo>
                    <a:pt x="337733" y="637869"/>
                  </a:lnTo>
                  <a:lnTo>
                    <a:pt x="3164" y="534988"/>
                  </a:lnTo>
                  <a:cubicBezTo>
                    <a:pt x="135621" y="376002"/>
                    <a:pt x="582164" y="-2935"/>
                    <a:pt x="1171429" y="17"/>
                  </a:cubicBezTo>
                  <a:cubicBezTo>
                    <a:pt x="1884527" y="3590"/>
                    <a:pt x="2273862" y="605714"/>
                    <a:pt x="2273862" y="621578"/>
                  </a:cubicBezTo>
                  <a:cubicBezTo>
                    <a:pt x="2271813" y="617507"/>
                    <a:pt x="2252090" y="653203"/>
                    <a:pt x="2211107" y="708980"/>
                  </a:cubicBezTo>
                  <a:close/>
                </a:path>
              </a:pathLst>
            </a:custGeom>
            <a:solidFill>
              <a:srgbClr val="2C5234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3" name="Oval 8">
              <a:extLst>
                <a:ext uri="{FF2B5EF4-FFF2-40B4-BE49-F238E27FC236}">
                  <a16:creationId xmlns:a16="http://schemas.microsoft.com/office/drawing/2014/main" id="{5AF1DBE6-3E28-C64F-8215-65A70C18F5EA}"/>
                </a:ext>
              </a:extLst>
            </p:cNvPr>
            <p:cNvSpPr/>
            <p:nvPr/>
          </p:nvSpPr>
          <p:spPr>
            <a:xfrm rot="17081601">
              <a:off x="1844164" y="2207922"/>
              <a:ext cx="1912653" cy="961536"/>
            </a:xfrm>
            <a:custGeom>
              <a:avLst/>
              <a:gdLst/>
              <a:ahLst/>
              <a:cxnLst/>
              <a:rect l="l" t="t" r="r" b="b"/>
              <a:pathLst>
                <a:path w="1912653" h="961536">
                  <a:moveTo>
                    <a:pt x="1912653" y="489203"/>
                  </a:moveTo>
                  <a:cubicBezTo>
                    <a:pt x="1905787" y="476386"/>
                    <a:pt x="1662032" y="964336"/>
                    <a:pt x="989128" y="961524"/>
                  </a:cubicBezTo>
                  <a:cubicBezTo>
                    <a:pt x="413506" y="959118"/>
                    <a:pt x="86598" y="630509"/>
                    <a:pt x="0" y="511752"/>
                  </a:cubicBezTo>
                  <a:lnTo>
                    <a:pt x="277056" y="446503"/>
                  </a:lnTo>
                  <a:lnTo>
                    <a:pt x="12939" y="418139"/>
                  </a:lnTo>
                  <a:cubicBezTo>
                    <a:pt x="127078" y="291434"/>
                    <a:pt x="499223" y="-2292"/>
                    <a:pt x="989128" y="14"/>
                  </a:cubicBezTo>
                  <a:cubicBezTo>
                    <a:pt x="1586501" y="2826"/>
                    <a:pt x="1912653" y="476717"/>
                    <a:pt x="1912653" y="489203"/>
                  </a:cubicBezTo>
                  <a:close/>
                </a:path>
              </a:pathLst>
            </a:custGeom>
            <a:solidFill>
              <a:srgbClr val="00A3E0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8054131D-0EA3-3F49-A5EE-33571D2CD95E}"/>
                </a:ext>
              </a:extLst>
            </p:cNvPr>
            <p:cNvSpPr/>
            <p:nvPr/>
          </p:nvSpPr>
          <p:spPr>
            <a:xfrm rot="20617441">
              <a:off x="2725177" y="2948061"/>
              <a:ext cx="2315587" cy="961536"/>
            </a:xfrm>
            <a:custGeom>
              <a:avLst/>
              <a:gdLst/>
              <a:ahLst/>
              <a:cxnLst/>
              <a:rect l="l" t="t" r="r" b="b"/>
              <a:pathLst>
                <a:path w="2315587" h="961536">
                  <a:moveTo>
                    <a:pt x="1678234" y="75880"/>
                  </a:moveTo>
                  <a:cubicBezTo>
                    <a:pt x="2093797" y="210934"/>
                    <a:pt x="2315587" y="479838"/>
                    <a:pt x="2315587" y="489203"/>
                  </a:cubicBezTo>
                  <a:cubicBezTo>
                    <a:pt x="2307286" y="476386"/>
                    <a:pt x="2012605" y="964336"/>
                    <a:pt x="1199116" y="961524"/>
                  </a:cubicBezTo>
                  <a:cubicBezTo>
                    <a:pt x="495868" y="959092"/>
                    <a:pt x="99695" y="623517"/>
                    <a:pt x="0" y="508086"/>
                  </a:cubicBezTo>
                  <a:lnTo>
                    <a:pt x="251227" y="479748"/>
                  </a:lnTo>
                  <a:lnTo>
                    <a:pt x="12129" y="424785"/>
                  </a:lnTo>
                  <a:cubicBezTo>
                    <a:pt x="141272" y="301798"/>
                    <a:pt x="596501" y="-2333"/>
                    <a:pt x="1199116" y="14"/>
                  </a:cubicBezTo>
                  <a:cubicBezTo>
                    <a:pt x="1379661" y="717"/>
                    <a:pt x="1539712" y="30862"/>
                    <a:pt x="1678234" y="75880"/>
                  </a:cubicBezTo>
                  <a:close/>
                </a:path>
              </a:pathLst>
            </a:custGeom>
            <a:solidFill>
              <a:srgbClr val="012169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13F0E9A4-7852-1C4B-A123-F5C6B3916D63}"/>
                </a:ext>
              </a:extLst>
            </p:cNvPr>
            <p:cNvSpPr/>
            <p:nvPr/>
          </p:nvSpPr>
          <p:spPr>
            <a:xfrm rot="2134922">
              <a:off x="2479417" y="4076783"/>
              <a:ext cx="1695106" cy="961536"/>
            </a:xfrm>
            <a:custGeom>
              <a:avLst/>
              <a:gdLst/>
              <a:ahLst/>
              <a:cxnLst/>
              <a:rect l="l" t="t" r="r" b="b"/>
              <a:pathLst>
                <a:path w="1695106" h="961536">
                  <a:moveTo>
                    <a:pt x="233971" y="220949"/>
                  </a:moveTo>
                  <a:cubicBezTo>
                    <a:pt x="392198" y="107241"/>
                    <a:pt x="617046" y="-1392"/>
                    <a:pt x="880505" y="14"/>
                  </a:cubicBezTo>
                  <a:cubicBezTo>
                    <a:pt x="1407421" y="2826"/>
                    <a:pt x="1695106" y="476717"/>
                    <a:pt x="1695106" y="489203"/>
                  </a:cubicBezTo>
                  <a:cubicBezTo>
                    <a:pt x="1689050" y="476386"/>
                    <a:pt x="1474044" y="964336"/>
                    <a:pt x="880505" y="961524"/>
                  </a:cubicBezTo>
                  <a:cubicBezTo>
                    <a:pt x="352858" y="959024"/>
                    <a:pt x="62139" y="604229"/>
                    <a:pt x="0" y="498840"/>
                  </a:cubicBezTo>
                  <a:lnTo>
                    <a:pt x="220344" y="468230"/>
                  </a:lnTo>
                  <a:lnTo>
                    <a:pt x="13371" y="426223"/>
                  </a:lnTo>
                  <a:cubicBezTo>
                    <a:pt x="50549" y="376944"/>
                    <a:pt x="127049" y="297787"/>
                    <a:pt x="233971" y="220949"/>
                  </a:cubicBezTo>
                  <a:close/>
                </a:path>
              </a:pathLst>
            </a:custGeom>
            <a:solidFill>
              <a:srgbClr val="0097A9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801A3067-5CA7-0646-8150-9CB23DEE46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3135" y="3905860"/>
              <a:ext cx="1410746" cy="2340864"/>
            </a:xfrm>
            <a:custGeom>
              <a:avLst/>
              <a:gdLst>
                <a:gd name="T0" fmla="*/ 219 w 441"/>
                <a:gd name="T1" fmla="*/ 0 h 732"/>
                <a:gd name="T2" fmla="*/ 32 w 441"/>
                <a:gd name="T3" fmla="*/ 732 h 732"/>
                <a:gd name="T4" fmla="*/ 441 w 441"/>
                <a:gd name="T5" fmla="*/ 732 h 732"/>
                <a:gd name="T6" fmla="*/ 219 w 441"/>
                <a:gd name="T7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732">
                  <a:moveTo>
                    <a:pt x="219" y="0"/>
                  </a:moveTo>
                  <a:cubicBezTo>
                    <a:pt x="60" y="441"/>
                    <a:pt x="0" y="544"/>
                    <a:pt x="32" y="732"/>
                  </a:cubicBezTo>
                  <a:cubicBezTo>
                    <a:pt x="441" y="732"/>
                    <a:pt x="441" y="732"/>
                    <a:pt x="441" y="732"/>
                  </a:cubicBezTo>
                  <a:cubicBezTo>
                    <a:pt x="339" y="517"/>
                    <a:pt x="198" y="328"/>
                    <a:pt x="219" y="0"/>
                  </a:cubicBezTo>
                  <a:close/>
                </a:path>
              </a:pathLst>
            </a:custGeom>
            <a:solidFill>
              <a:srgbClr val="75787B"/>
            </a:solidFill>
            <a:ln>
              <a:noFill/>
            </a:ln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807EC2C-8E4F-124E-A216-CE1996D706A5}"/>
                </a:ext>
              </a:extLst>
            </p:cNvPr>
            <p:cNvSpPr txBox="1"/>
            <p:nvPr/>
          </p:nvSpPr>
          <p:spPr>
            <a:xfrm>
              <a:off x="5650866" y="1803666"/>
              <a:ext cx="3108960" cy="735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86BC25"/>
                  </a:solidFill>
                  <a:latin typeface="Verdana"/>
                  <a:ea typeface="华文细黑"/>
                  <a:cs typeface="Times New Roman" pitchFamily="18" charset="0"/>
                </a:rPr>
                <a:t>Focus on Employees</a:t>
              </a:r>
              <a:br>
                <a:rPr lang="en-US" sz="1100" b="1" dirty="0">
                  <a:solidFill>
                    <a:srgbClr val="012169"/>
                  </a:solidFill>
                  <a:latin typeface="Verdana"/>
                  <a:ea typeface="华文细黑"/>
                </a:rPr>
              </a:br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A Company’s great asset, especially within the tech industry, technical talents are hard to find and retain. Hence, attrition problem is very important for tech companies</a:t>
              </a:r>
            </a:p>
          </p:txBody>
        </p:sp>
        <p:sp>
          <p:nvSpPr>
            <p:cNvPr id="98" name="Oval 8">
              <a:extLst>
                <a:ext uri="{FF2B5EF4-FFF2-40B4-BE49-F238E27FC236}">
                  <a16:creationId xmlns:a16="http://schemas.microsoft.com/office/drawing/2014/main" id="{2AC7676E-F375-C54A-A850-F531F308426D}"/>
                </a:ext>
              </a:extLst>
            </p:cNvPr>
            <p:cNvSpPr/>
            <p:nvPr/>
          </p:nvSpPr>
          <p:spPr>
            <a:xfrm rot="21012786">
              <a:off x="5100673" y="1844044"/>
              <a:ext cx="480019" cy="238358"/>
            </a:xfrm>
            <a:custGeom>
              <a:avLst/>
              <a:gdLst>
                <a:gd name="connsiteX0" fmla="*/ 0 w 1587398"/>
                <a:gd name="connsiteY0" fmla="*/ 416967 h 833933"/>
                <a:gd name="connsiteX1" fmla="*/ 793699 w 1587398"/>
                <a:gd name="connsiteY1" fmla="*/ 0 h 833933"/>
                <a:gd name="connsiteX2" fmla="*/ 1587398 w 1587398"/>
                <a:gd name="connsiteY2" fmla="*/ 416967 h 833933"/>
                <a:gd name="connsiteX3" fmla="*/ 793699 w 1587398"/>
                <a:gd name="connsiteY3" fmla="*/ 833934 h 833933"/>
                <a:gd name="connsiteX4" fmla="*/ 0 w 1587398"/>
                <a:gd name="connsiteY4" fmla="*/ 416967 h 833933"/>
                <a:gd name="connsiteX0" fmla="*/ 0 w 1777593"/>
                <a:gd name="connsiteY0" fmla="*/ 416972 h 833945"/>
                <a:gd name="connsiteX1" fmla="*/ 793699 w 1777593"/>
                <a:gd name="connsiteY1" fmla="*/ 5 h 833945"/>
                <a:gd name="connsiteX2" fmla="*/ 1777593 w 1777593"/>
                <a:gd name="connsiteY2" fmla="*/ 424287 h 833945"/>
                <a:gd name="connsiteX3" fmla="*/ 793699 w 1777593"/>
                <a:gd name="connsiteY3" fmla="*/ 833939 h 833945"/>
                <a:gd name="connsiteX4" fmla="*/ 0 w 1777593"/>
                <a:gd name="connsiteY4" fmla="*/ 416972 h 833945"/>
                <a:gd name="connsiteX0" fmla="*/ 0 w 2062886"/>
                <a:gd name="connsiteY0" fmla="*/ 409675 h 833982"/>
                <a:gd name="connsiteX1" fmla="*/ 1078992 w 2062886"/>
                <a:gd name="connsiteY1" fmla="*/ 24 h 833982"/>
                <a:gd name="connsiteX2" fmla="*/ 2062886 w 2062886"/>
                <a:gd name="connsiteY2" fmla="*/ 424306 h 833982"/>
                <a:gd name="connsiteX3" fmla="*/ 1078992 w 2062886"/>
                <a:gd name="connsiteY3" fmla="*/ 833958 h 833982"/>
                <a:gd name="connsiteX4" fmla="*/ 0 w 2062886"/>
                <a:gd name="connsiteY4" fmla="*/ 409675 h 833982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56"/>
                <a:gd name="connsiteX1" fmla="*/ 1079045 w 2062939"/>
                <a:gd name="connsiteY1" fmla="*/ 12 h 833956"/>
                <a:gd name="connsiteX2" fmla="*/ 2062939 w 2062939"/>
                <a:gd name="connsiteY2" fmla="*/ 424294 h 833956"/>
                <a:gd name="connsiteX3" fmla="*/ 1079045 w 2062939"/>
                <a:gd name="connsiteY3" fmla="*/ 833946 h 833956"/>
                <a:gd name="connsiteX4" fmla="*/ 53 w 2062939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73" h="833956">
                  <a:moveTo>
                    <a:pt x="87" y="409663"/>
                  </a:moveTo>
                  <a:cubicBezTo>
                    <a:pt x="-7228" y="376889"/>
                    <a:pt x="442657" y="-2427"/>
                    <a:pt x="1079079" y="12"/>
                  </a:cubicBezTo>
                  <a:cubicBezTo>
                    <a:pt x="1715501" y="2451"/>
                    <a:pt x="2062973" y="413465"/>
                    <a:pt x="2062973" y="424294"/>
                  </a:cubicBezTo>
                  <a:cubicBezTo>
                    <a:pt x="2055658" y="413178"/>
                    <a:pt x="1795969" y="836385"/>
                    <a:pt x="1079079" y="833946"/>
                  </a:cubicBezTo>
                  <a:cubicBezTo>
                    <a:pt x="362189" y="831507"/>
                    <a:pt x="7402" y="442437"/>
                    <a:pt x="87" y="409663"/>
                  </a:cubicBezTo>
                  <a:close/>
                </a:path>
              </a:pathLst>
            </a:custGeom>
            <a:solidFill>
              <a:srgbClr val="C4D600"/>
            </a:solidFill>
            <a:ln w="12700" cap="flat" cmpd="sng" algn="ctr">
              <a:noFill/>
              <a:prstDash val="solid"/>
            </a:ln>
            <a:effectLst/>
          </p:spPr>
          <p:txBody>
            <a:bodyPr wrap="square"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BF4186C-EECF-8444-88E1-46851DB78AEF}"/>
                </a:ext>
              </a:extLst>
            </p:cNvPr>
            <p:cNvSpPr txBox="1"/>
            <p:nvPr/>
          </p:nvSpPr>
          <p:spPr>
            <a:xfrm>
              <a:off x="5650866" y="2792030"/>
              <a:ext cx="3108960" cy="735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2C5234"/>
                  </a:solidFill>
                  <a:latin typeface="Verdana"/>
                  <a:ea typeface="华文细黑"/>
                  <a:cs typeface="Times New Roman" pitchFamily="18" charset="0"/>
                </a:rPr>
                <a:t>Flexible and Wide Application </a:t>
              </a:r>
              <a:br>
                <a:rPr lang="en-US" sz="1000" b="1" dirty="0">
                  <a:solidFill>
                    <a:srgbClr val="313131"/>
                  </a:solidFill>
                  <a:latin typeface="Verdana"/>
                  <a:ea typeface="华文细黑"/>
                </a:rPr>
              </a:br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The decision tree model is applicable in various industries and companies where attrition is an issue</a:t>
              </a:r>
            </a:p>
            <a:p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Identifying employees that are likely to leave can help minimize the costs associated with turnover</a:t>
              </a:r>
            </a:p>
          </p:txBody>
        </p:sp>
        <p:sp>
          <p:nvSpPr>
            <p:cNvPr id="100" name="Oval 8">
              <a:extLst>
                <a:ext uri="{FF2B5EF4-FFF2-40B4-BE49-F238E27FC236}">
                  <a16:creationId xmlns:a16="http://schemas.microsoft.com/office/drawing/2014/main" id="{FD7E370C-21AB-D943-BD37-94685B290F78}"/>
                </a:ext>
              </a:extLst>
            </p:cNvPr>
            <p:cNvSpPr/>
            <p:nvPr/>
          </p:nvSpPr>
          <p:spPr>
            <a:xfrm rot="13988512">
              <a:off x="5121926" y="2889371"/>
              <a:ext cx="437512" cy="231241"/>
            </a:xfrm>
            <a:custGeom>
              <a:avLst/>
              <a:gdLst>
                <a:gd name="connsiteX0" fmla="*/ 0 w 1587398"/>
                <a:gd name="connsiteY0" fmla="*/ 416967 h 833933"/>
                <a:gd name="connsiteX1" fmla="*/ 793699 w 1587398"/>
                <a:gd name="connsiteY1" fmla="*/ 0 h 833933"/>
                <a:gd name="connsiteX2" fmla="*/ 1587398 w 1587398"/>
                <a:gd name="connsiteY2" fmla="*/ 416967 h 833933"/>
                <a:gd name="connsiteX3" fmla="*/ 793699 w 1587398"/>
                <a:gd name="connsiteY3" fmla="*/ 833934 h 833933"/>
                <a:gd name="connsiteX4" fmla="*/ 0 w 1587398"/>
                <a:gd name="connsiteY4" fmla="*/ 416967 h 833933"/>
                <a:gd name="connsiteX0" fmla="*/ 0 w 1777593"/>
                <a:gd name="connsiteY0" fmla="*/ 416972 h 833945"/>
                <a:gd name="connsiteX1" fmla="*/ 793699 w 1777593"/>
                <a:gd name="connsiteY1" fmla="*/ 5 h 833945"/>
                <a:gd name="connsiteX2" fmla="*/ 1777593 w 1777593"/>
                <a:gd name="connsiteY2" fmla="*/ 424287 h 833945"/>
                <a:gd name="connsiteX3" fmla="*/ 793699 w 1777593"/>
                <a:gd name="connsiteY3" fmla="*/ 833939 h 833945"/>
                <a:gd name="connsiteX4" fmla="*/ 0 w 1777593"/>
                <a:gd name="connsiteY4" fmla="*/ 416972 h 833945"/>
                <a:gd name="connsiteX0" fmla="*/ 0 w 2062886"/>
                <a:gd name="connsiteY0" fmla="*/ 409675 h 833982"/>
                <a:gd name="connsiteX1" fmla="*/ 1078992 w 2062886"/>
                <a:gd name="connsiteY1" fmla="*/ 24 h 833982"/>
                <a:gd name="connsiteX2" fmla="*/ 2062886 w 2062886"/>
                <a:gd name="connsiteY2" fmla="*/ 424306 h 833982"/>
                <a:gd name="connsiteX3" fmla="*/ 1078992 w 2062886"/>
                <a:gd name="connsiteY3" fmla="*/ 833958 h 833982"/>
                <a:gd name="connsiteX4" fmla="*/ 0 w 2062886"/>
                <a:gd name="connsiteY4" fmla="*/ 409675 h 833982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56"/>
                <a:gd name="connsiteX1" fmla="*/ 1079045 w 2062939"/>
                <a:gd name="connsiteY1" fmla="*/ 12 h 833956"/>
                <a:gd name="connsiteX2" fmla="*/ 2062939 w 2062939"/>
                <a:gd name="connsiteY2" fmla="*/ 424294 h 833956"/>
                <a:gd name="connsiteX3" fmla="*/ 1079045 w 2062939"/>
                <a:gd name="connsiteY3" fmla="*/ 833946 h 833956"/>
                <a:gd name="connsiteX4" fmla="*/ 53 w 2062939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73" h="833956">
                  <a:moveTo>
                    <a:pt x="87" y="409663"/>
                  </a:moveTo>
                  <a:cubicBezTo>
                    <a:pt x="-7228" y="376889"/>
                    <a:pt x="442657" y="-2427"/>
                    <a:pt x="1079079" y="12"/>
                  </a:cubicBezTo>
                  <a:cubicBezTo>
                    <a:pt x="1715501" y="2451"/>
                    <a:pt x="2062973" y="413465"/>
                    <a:pt x="2062973" y="424294"/>
                  </a:cubicBezTo>
                  <a:cubicBezTo>
                    <a:pt x="2055658" y="413178"/>
                    <a:pt x="1795969" y="836385"/>
                    <a:pt x="1079079" y="833946"/>
                  </a:cubicBezTo>
                  <a:cubicBezTo>
                    <a:pt x="362189" y="831507"/>
                    <a:pt x="7402" y="442437"/>
                    <a:pt x="87" y="409663"/>
                  </a:cubicBezTo>
                  <a:close/>
                </a:path>
              </a:pathLst>
            </a:custGeom>
            <a:solidFill>
              <a:srgbClr val="2C5234"/>
            </a:solidFill>
            <a:ln w="12700" cap="flat" cmpd="sng" algn="ctr">
              <a:noFill/>
              <a:prstDash val="solid"/>
            </a:ln>
            <a:effectLst/>
          </p:spPr>
          <p:txBody>
            <a:bodyPr wrap="square"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1B9C4F2-7ABC-B445-BB0C-80336DA2EB0A}"/>
                </a:ext>
              </a:extLst>
            </p:cNvPr>
            <p:cNvSpPr txBox="1"/>
            <p:nvPr/>
          </p:nvSpPr>
          <p:spPr>
            <a:xfrm>
              <a:off x="5669915" y="3780394"/>
              <a:ext cx="3108960" cy="5911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00A3E0"/>
                  </a:solidFill>
                  <a:latin typeface="Verdana"/>
                  <a:ea typeface="华文细黑"/>
                  <a:cs typeface="Times New Roman" pitchFamily="18" charset="0"/>
                </a:rPr>
                <a:t>Main Risk: False Negatives</a:t>
              </a:r>
              <a:br>
                <a:rPr lang="en-US" sz="1000" b="1" dirty="0">
                  <a:solidFill>
                    <a:srgbClr val="012169"/>
                  </a:solidFill>
                  <a:latin typeface="Verdana"/>
                  <a:ea typeface="华文细黑"/>
                </a:rPr>
              </a:br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Failing to predict an employee’s departure could mean unintended performance drawbacks and time costs for a company</a:t>
              </a:r>
            </a:p>
          </p:txBody>
        </p:sp>
        <p:sp>
          <p:nvSpPr>
            <p:cNvPr id="102" name="Oval 8">
              <a:extLst>
                <a:ext uri="{FF2B5EF4-FFF2-40B4-BE49-F238E27FC236}">
                  <a16:creationId xmlns:a16="http://schemas.microsoft.com/office/drawing/2014/main" id="{C4D4DAF5-3570-404E-B5AF-4063B485D241}"/>
                </a:ext>
              </a:extLst>
            </p:cNvPr>
            <p:cNvSpPr/>
            <p:nvPr/>
          </p:nvSpPr>
          <p:spPr>
            <a:xfrm rot="17081601">
              <a:off x="5087404" y="3911521"/>
              <a:ext cx="506557" cy="251536"/>
            </a:xfrm>
            <a:custGeom>
              <a:avLst/>
              <a:gdLst>
                <a:gd name="connsiteX0" fmla="*/ 0 w 1587398"/>
                <a:gd name="connsiteY0" fmla="*/ 416967 h 833933"/>
                <a:gd name="connsiteX1" fmla="*/ 793699 w 1587398"/>
                <a:gd name="connsiteY1" fmla="*/ 0 h 833933"/>
                <a:gd name="connsiteX2" fmla="*/ 1587398 w 1587398"/>
                <a:gd name="connsiteY2" fmla="*/ 416967 h 833933"/>
                <a:gd name="connsiteX3" fmla="*/ 793699 w 1587398"/>
                <a:gd name="connsiteY3" fmla="*/ 833934 h 833933"/>
                <a:gd name="connsiteX4" fmla="*/ 0 w 1587398"/>
                <a:gd name="connsiteY4" fmla="*/ 416967 h 833933"/>
                <a:gd name="connsiteX0" fmla="*/ 0 w 1777593"/>
                <a:gd name="connsiteY0" fmla="*/ 416972 h 833945"/>
                <a:gd name="connsiteX1" fmla="*/ 793699 w 1777593"/>
                <a:gd name="connsiteY1" fmla="*/ 5 h 833945"/>
                <a:gd name="connsiteX2" fmla="*/ 1777593 w 1777593"/>
                <a:gd name="connsiteY2" fmla="*/ 424287 h 833945"/>
                <a:gd name="connsiteX3" fmla="*/ 793699 w 1777593"/>
                <a:gd name="connsiteY3" fmla="*/ 833939 h 833945"/>
                <a:gd name="connsiteX4" fmla="*/ 0 w 1777593"/>
                <a:gd name="connsiteY4" fmla="*/ 416972 h 833945"/>
                <a:gd name="connsiteX0" fmla="*/ 0 w 2062886"/>
                <a:gd name="connsiteY0" fmla="*/ 409675 h 833982"/>
                <a:gd name="connsiteX1" fmla="*/ 1078992 w 2062886"/>
                <a:gd name="connsiteY1" fmla="*/ 24 h 833982"/>
                <a:gd name="connsiteX2" fmla="*/ 2062886 w 2062886"/>
                <a:gd name="connsiteY2" fmla="*/ 424306 h 833982"/>
                <a:gd name="connsiteX3" fmla="*/ 1078992 w 2062886"/>
                <a:gd name="connsiteY3" fmla="*/ 833958 h 833982"/>
                <a:gd name="connsiteX4" fmla="*/ 0 w 2062886"/>
                <a:gd name="connsiteY4" fmla="*/ 409675 h 833982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56"/>
                <a:gd name="connsiteX1" fmla="*/ 1079045 w 2062939"/>
                <a:gd name="connsiteY1" fmla="*/ 12 h 833956"/>
                <a:gd name="connsiteX2" fmla="*/ 2062939 w 2062939"/>
                <a:gd name="connsiteY2" fmla="*/ 424294 h 833956"/>
                <a:gd name="connsiteX3" fmla="*/ 1079045 w 2062939"/>
                <a:gd name="connsiteY3" fmla="*/ 833946 h 833956"/>
                <a:gd name="connsiteX4" fmla="*/ 53 w 2062939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73" h="833956">
                  <a:moveTo>
                    <a:pt x="87" y="409663"/>
                  </a:moveTo>
                  <a:cubicBezTo>
                    <a:pt x="-7228" y="376889"/>
                    <a:pt x="442657" y="-2427"/>
                    <a:pt x="1079079" y="12"/>
                  </a:cubicBezTo>
                  <a:cubicBezTo>
                    <a:pt x="1715501" y="2451"/>
                    <a:pt x="2062973" y="413465"/>
                    <a:pt x="2062973" y="424294"/>
                  </a:cubicBezTo>
                  <a:cubicBezTo>
                    <a:pt x="2055658" y="413178"/>
                    <a:pt x="1795969" y="836385"/>
                    <a:pt x="1079079" y="833946"/>
                  </a:cubicBezTo>
                  <a:cubicBezTo>
                    <a:pt x="362189" y="831507"/>
                    <a:pt x="7402" y="442437"/>
                    <a:pt x="87" y="409663"/>
                  </a:cubicBezTo>
                  <a:close/>
                </a:path>
              </a:pathLst>
            </a:custGeom>
            <a:solidFill>
              <a:srgbClr val="00A3E0"/>
            </a:solidFill>
            <a:ln w="12700" cap="flat" cmpd="sng" algn="ctr">
              <a:noFill/>
              <a:prstDash val="solid"/>
            </a:ln>
            <a:effectLst/>
          </p:spPr>
          <p:txBody>
            <a:bodyPr wrap="square"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6FCBA0E-B3E3-454C-9C9A-BFCCC8973CF1}"/>
                </a:ext>
              </a:extLst>
            </p:cNvPr>
            <p:cNvSpPr txBox="1"/>
            <p:nvPr/>
          </p:nvSpPr>
          <p:spPr>
            <a:xfrm>
              <a:off x="5669915" y="4768758"/>
              <a:ext cx="3108960" cy="302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012169"/>
                  </a:solidFill>
                  <a:latin typeface="Verdana"/>
                  <a:ea typeface="华文细黑"/>
                  <a:cs typeface="Times New Roman" pitchFamily="18" charset="0"/>
                </a:rPr>
                <a:t>Ethical Considerations</a:t>
              </a:r>
              <a:br>
                <a:rPr lang="en-US" sz="1000" b="1" dirty="0">
                  <a:solidFill>
                    <a:srgbClr val="012169"/>
                  </a:solidFill>
                  <a:latin typeface="Verdana"/>
                  <a:ea typeface="华文细黑"/>
                </a:rPr>
              </a:br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Keeping personal employee information confidential</a:t>
              </a:r>
            </a:p>
          </p:txBody>
        </p:sp>
        <p:sp>
          <p:nvSpPr>
            <p:cNvPr id="104" name="Oval 8">
              <a:extLst>
                <a:ext uri="{FF2B5EF4-FFF2-40B4-BE49-F238E27FC236}">
                  <a16:creationId xmlns:a16="http://schemas.microsoft.com/office/drawing/2014/main" id="{7873BF92-F189-E642-91FF-2B838167DA84}"/>
                </a:ext>
              </a:extLst>
            </p:cNvPr>
            <p:cNvSpPr/>
            <p:nvPr/>
          </p:nvSpPr>
          <p:spPr>
            <a:xfrm rot="20617441">
              <a:off x="5097532" y="4821328"/>
              <a:ext cx="486301" cy="199746"/>
            </a:xfrm>
            <a:custGeom>
              <a:avLst/>
              <a:gdLst>
                <a:gd name="connsiteX0" fmla="*/ 0 w 1587398"/>
                <a:gd name="connsiteY0" fmla="*/ 416967 h 833933"/>
                <a:gd name="connsiteX1" fmla="*/ 793699 w 1587398"/>
                <a:gd name="connsiteY1" fmla="*/ 0 h 833933"/>
                <a:gd name="connsiteX2" fmla="*/ 1587398 w 1587398"/>
                <a:gd name="connsiteY2" fmla="*/ 416967 h 833933"/>
                <a:gd name="connsiteX3" fmla="*/ 793699 w 1587398"/>
                <a:gd name="connsiteY3" fmla="*/ 833934 h 833933"/>
                <a:gd name="connsiteX4" fmla="*/ 0 w 1587398"/>
                <a:gd name="connsiteY4" fmla="*/ 416967 h 833933"/>
                <a:gd name="connsiteX0" fmla="*/ 0 w 1777593"/>
                <a:gd name="connsiteY0" fmla="*/ 416972 h 833945"/>
                <a:gd name="connsiteX1" fmla="*/ 793699 w 1777593"/>
                <a:gd name="connsiteY1" fmla="*/ 5 h 833945"/>
                <a:gd name="connsiteX2" fmla="*/ 1777593 w 1777593"/>
                <a:gd name="connsiteY2" fmla="*/ 424287 h 833945"/>
                <a:gd name="connsiteX3" fmla="*/ 793699 w 1777593"/>
                <a:gd name="connsiteY3" fmla="*/ 833939 h 833945"/>
                <a:gd name="connsiteX4" fmla="*/ 0 w 1777593"/>
                <a:gd name="connsiteY4" fmla="*/ 416972 h 833945"/>
                <a:gd name="connsiteX0" fmla="*/ 0 w 2062886"/>
                <a:gd name="connsiteY0" fmla="*/ 409675 h 833982"/>
                <a:gd name="connsiteX1" fmla="*/ 1078992 w 2062886"/>
                <a:gd name="connsiteY1" fmla="*/ 24 h 833982"/>
                <a:gd name="connsiteX2" fmla="*/ 2062886 w 2062886"/>
                <a:gd name="connsiteY2" fmla="*/ 424306 h 833982"/>
                <a:gd name="connsiteX3" fmla="*/ 1078992 w 2062886"/>
                <a:gd name="connsiteY3" fmla="*/ 833958 h 833982"/>
                <a:gd name="connsiteX4" fmla="*/ 0 w 2062886"/>
                <a:gd name="connsiteY4" fmla="*/ 409675 h 833982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56"/>
                <a:gd name="connsiteX1" fmla="*/ 1079045 w 2062939"/>
                <a:gd name="connsiteY1" fmla="*/ 12 h 833956"/>
                <a:gd name="connsiteX2" fmla="*/ 2062939 w 2062939"/>
                <a:gd name="connsiteY2" fmla="*/ 424294 h 833956"/>
                <a:gd name="connsiteX3" fmla="*/ 1079045 w 2062939"/>
                <a:gd name="connsiteY3" fmla="*/ 833946 h 833956"/>
                <a:gd name="connsiteX4" fmla="*/ 53 w 2062939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73" h="833956">
                  <a:moveTo>
                    <a:pt x="87" y="409663"/>
                  </a:moveTo>
                  <a:cubicBezTo>
                    <a:pt x="-7228" y="376889"/>
                    <a:pt x="442657" y="-2427"/>
                    <a:pt x="1079079" y="12"/>
                  </a:cubicBezTo>
                  <a:cubicBezTo>
                    <a:pt x="1715501" y="2451"/>
                    <a:pt x="2062973" y="413465"/>
                    <a:pt x="2062973" y="424294"/>
                  </a:cubicBezTo>
                  <a:cubicBezTo>
                    <a:pt x="2055658" y="413178"/>
                    <a:pt x="1795969" y="836385"/>
                    <a:pt x="1079079" y="833946"/>
                  </a:cubicBezTo>
                  <a:cubicBezTo>
                    <a:pt x="362189" y="831507"/>
                    <a:pt x="7402" y="442437"/>
                    <a:pt x="87" y="409663"/>
                  </a:cubicBezTo>
                  <a:close/>
                </a:path>
              </a:pathLst>
            </a:custGeom>
            <a:solidFill>
              <a:srgbClr val="012169"/>
            </a:solidFill>
            <a:ln w="12700" cap="flat" cmpd="sng" algn="ctr">
              <a:noFill/>
              <a:prstDash val="solid"/>
            </a:ln>
            <a:effectLst/>
          </p:spPr>
          <p:txBody>
            <a:bodyPr wrap="square"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547F328-50BA-5248-A270-C906BD99366E}"/>
                </a:ext>
              </a:extLst>
            </p:cNvPr>
            <p:cNvSpPr txBox="1"/>
            <p:nvPr/>
          </p:nvSpPr>
          <p:spPr>
            <a:xfrm>
              <a:off x="5669915" y="5757123"/>
              <a:ext cx="3108960" cy="5911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rgbClr val="0097A9"/>
                  </a:solidFill>
                  <a:latin typeface="Verdana"/>
                  <a:ea typeface="华文细黑"/>
                  <a:cs typeface="Times New Roman" pitchFamily="18" charset="0"/>
                </a:rPr>
                <a:t>Potential Data Leakage</a:t>
              </a:r>
              <a:br>
                <a:rPr lang="en-US" sz="1000" b="1" dirty="0">
                  <a:solidFill>
                    <a:srgbClr val="012169"/>
                  </a:solidFill>
                  <a:latin typeface="Verdana"/>
                  <a:ea typeface="华文细黑"/>
                </a:rPr>
              </a:br>
              <a:r>
                <a:rPr lang="en-US" sz="1000" dirty="0">
                  <a:solidFill>
                    <a:srgbClr val="53565A"/>
                  </a:solidFill>
                  <a:latin typeface="Verdana"/>
                  <a:ea typeface="华文细黑"/>
                </a:rPr>
                <a:t>Be aware that Job Satisfaction could be conducted after turnover, and it should not be included in the model when implementing</a:t>
              </a:r>
            </a:p>
          </p:txBody>
        </p:sp>
        <p:sp>
          <p:nvSpPr>
            <p:cNvPr id="106" name="Oval 8">
              <a:extLst>
                <a:ext uri="{FF2B5EF4-FFF2-40B4-BE49-F238E27FC236}">
                  <a16:creationId xmlns:a16="http://schemas.microsoft.com/office/drawing/2014/main" id="{5D7DAC38-CC41-D14C-9F60-A7FF953A99D6}"/>
                </a:ext>
              </a:extLst>
            </p:cNvPr>
            <p:cNvSpPr/>
            <p:nvPr/>
          </p:nvSpPr>
          <p:spPr>
            <a:xfrm rot="2134922">
              <a:off x="5123246" y="5794051"/>
              <a:ext cx="434870" cy="244813"/>
            </a:xfrm>
            <a:custGeom>
              <a:avLst/>
              <a:gdLst>
                <a:gd name="connsiteX0" fmla="*/ 0 w 1587398"/>
                <a:gd name="connsiteY0" fmla="*/ 416967 h 833933"/>
                <a:gd name="connsiteX1" fmla="*/ 793699 w 1587398"/>
                <a:gd name="connsiteY1" fmla="*/ 0 h 833933"/>
                <a:gd name="connsiteX2" fmla="*/ 1587398 w 1587398"/>
                <a:gd name="connsiteY2" fmla="*/ 416967 h 833933"/>
                <a:gd name="connsiteX3" fmla="*/ 793699 w 1587398"/>
                <a:gd name="connsiteY3" fmla="*/ 833934 h 833933"/>
                <a:gd name="connsiteX4" fmla="*/ 0 w 1587398"/>
                <a:gd name="connsiteY4" fmla="*/ 416967 h 833933"/>
                <a:gd name="connsiteX0" fmla="*/ 0 w 1777593"/>
                <a:gd name="connsiteY0" fmla="*/ 416972 h 833945"/>
                <a:gd name="connsiteX1" fmla="*/ 793699 w 1777593"/>
                <a:gd name="connsiteY1" fmla="*/ 5 h 833945"/>
                <a:gd name="connsiteX2" fmla="*/ 1777593 w 1777593"/>
                <a:gd name="connsiteY2" fmla="*/ 424287 h 833945"/>
                <a:gd name="connsiteX3" fmla="*/ 793699 w 1777593"/>
                <a:gd name="connsiteY3" fmla="*/ 833939 h 833945"/>
                <a:gd name="connsiteX4" fmla="*/ 0 w 1777593"/>
                <a:gd name="connsiteY4" fmla="*/ 416972 h 833945"/>
                <a:gd name="connsiteX0" fmla="*/ 0 w 2062886"/>
                <a:gd name="connsiteY0" fmla="*/ 409675 h 833982"/>
                <a:gd name="connsiteX1" fmla="*/ 1078992 w 2062886"/>
                <a:gd name="connsiteY1" fmla="*/ 24 h 833982"/>
                <a:gd name="connsiteX2" fmla="*/ 2062886 w 2062886"/>
                <a:gd name="connsiteY2" fmla="*/ 424306 h 833982"/>
                <a:gd name="connsiteX3" fmla="*/ 1078992 w 2062886"/>
                <a:gd name="connsiteY3" fmla="*/ 833958 h 833982"/>
                <a:gd name="connsiteX4" fmla="*/ 0 w 2062886"/>
                <a:gd name="connsiteY4" fmla="*/ 409675 h 833982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70"/>
                <a:gd name="connsiteX1" fmla="*/ 1079045 w 2062939"/>
                <a:gd name="connsiteY1" fmla="*/ 12 h 833970"/>
                <a:gd name="connsiteX2" fmla="*/ 2062939 w 2062939"/>
                <a:gd name="connsiteY2" fmla="*/ 424294 h 833970"/>
                <a:gd name="connsiteX3" fmla="*/ 1079045 w 2062939"/>
                <a:gd name="connsiteY3" fmla="*/ 833946 h 833970"/>
                <a:gd name="connsiteX4" fmla="*/ 53 w 2062939"/>
                <a:gd name="connsiteY4" fmla="*/ 409663 h 833970"/>
                <a:gd name="connsiteX0" fmla="*/ 53 w 2062939"/>
                <a:gd name="connsiteY0" fmla="*/ 409663 h 833956"/>
                <a:gd name="connsiteX1" fmla="*/ 1079045 w 2062939"/>
                <a:gd name="connsiteY1" fmla="*/ 12 h 833956"/>
                <a:gd name="connsiteX2" fmla="*/ 2062939 w 2062939"/>
                <a:gd name="connsiteY2" fmla="*/ 424294 h 833956"/>
                <a:gd name="connsiteX3" fmla="*/ 1079045 w 2062939"/>
                <a:gd name="connsiteY3" fmla="*/ 833946 h 833956"/>
                <a:gd name="connsiteX4" fmla="*/ 53 w 2062939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  <a:gd name="connsiteX0" fmla="*/ 87 w 2062973"/>
                <a:gd name="connsiteY0" fmla="*/ 409663 h 833956"/>
                <a:gd name="connsiteX1" fmla="*/ 1079079 w 2062973"/>
                <a:gd name="connsiteY1" fmla="*/ 12 h 833956"/>
                <a:gd name="connsiteX2" fmla="*/ 2062973 w 2062973"/>
                <a:gd name="connsiteY2" fmla="*/ 424294 h 833956"/>
                <a:gd name="connsiteX3" fmla="*/ 1079079 w 2062973"/>
                <a:gd name="connsiteY3" fmla="*/ 833946 h 833956"/>
                <a:gd name="connsiteX4" fmla="*/ 87 w 2062973"/>
                <a:gd name="connsiteY4" fmla="*/ 409663 h 8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73" h="833956">
                  <a:moveTo>
                    <a:pt x="87" y="409663"/>
                  </a:moveTo>
                  <a:cubicBezTo>
                    <a:pt x="-7228" y="376889"/>
                    <a:pt x="442657" y="-2427"/>
                    <a:pt x="1079079" y="12"/>
                  </a:cubicBezTo>
                  <a:cubicBezTo>
                    <a:pt x="1715501" y="2451"/>
                    <a:pt x="2062973" y="413465"/>
                    <a:pt x="2062973" y="424294"/>
                  </a:cubicBezTo>
                  <a:cubicBezTo>
                    <a:pt x="2055658" y="413178"/>
                    <a:pt x="1795969" y="836385"/>
                    <a:pt x="1079079" y="833946"/>
                  </a:cubicBezTo>
                  <a:cubicBezTo>
                    <a:pt x="362189" y="831507"/>
                    <a:pt x="7402" y="442437"/>
                    <a:pt x="87" y="409663"/>
                  </a:cubicBezTo>
                  <a:close/>
                </a:path>
              </a:pathLst>
            </a:custGeom>
            <a:solidFill>
              <a:srgbClr val="0097A9"/>
            </a:solidFill>
            <a:ln w="12700" cap="flat" cmpd="sng" algn="ctr">
              <a:noFill/>
              <a:prstDash val="solid"/>
            </a:ln>
            <a:effectLst/>
          </p:spPr>
          <p:txBody>
            <a:bodyPr wrap="square"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823D94E-CC2F-7442-BDEC-F34F105A4389}"/>
                </a:ext>
              </a:extLst>
            </p:cNvPr>
            <p:cNvSpPr/>
            <p:nvPr/>
          </p:nvSpPr>
          <p:spPr>
            <a:xfrm>
              <a:off x="1828632" y="5826105"/>
              <a:ext cx="1162274" cy="1585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lang="en-US" sz="1000" dirty="0">
                <a:solidFill>
                  <a:prstClr val="white"/>
                </a:solidFill>
                <a:latin typeface="Verdana"/>
                <a:ea typeface="华文细黑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066EFAC-8CE1-144E-A8C8-0ECBBFBD016D}"/>
                </a:ext>
              </a:extLst>
            </p:cNvPr>
            <p:cNvSpPr/>
            <p:nvPr/>
          </p:nvSpPr>
          <p:spPr>
            <a:xfrm rot="21126068">
              <a:off x="676856" y="4028866"/>
              <a:ext cx="1287567" cy="34602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Verdana"/>
                  <a:ea typeface="华文细黑"/>
                </a:rPr>
                <a:t>Focus on Employees</a:t>
              </a:r>
              <a:endParaRPr lang="en-US" sz="1200" dirty="0">
                <a:solidFill>
                  <a:prstClr val="black"/>
                </a:solidFill>
                <a:latin typeface="Verdana"/>
                <a:ea typeface="华文细黑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429BF3-DAB2-8643-93A4-20B729B6520D}"/>
                </a:ext>
              </a:extLst>
            </p:cNvPr>
            <p:cNvSpPr/>
            <p:nvPr/>
          </p:nvSpPr>
          <p:spPr>
            <a:xfrm>
              <a:off x="1012769" y="2414703"/>
              <a:ext cx="1104000" cy="5190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latin typeface="Verdana"/>
                  <a:ea typeface="华文细黑"/>
                </a:rPr>
                <a:t>Flexible and Wide Application</a:t>
              </a:r>
              <a:endParaRPr lang="en-US" sz="1200" dirty="0">
                <a:solidFill>
                  <a:prstClr val="white"/>
                </a:solidFill>
                <a:latin typeface="Verdana"/>
                <a:ea typeface="华文细黑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278A666-E04A-4849-ADF2-BCDACE06BAEC}"/>
                </a:ext>
              </a:extLst>
            </p:cNvPr>
            <p:cNvSpPr/>
            <p:nvPr/>
          </p:nvSpPr>
          <p:spPr>
            <a:xfrm>
              <a:off x="2455975" y="2313957"/>
              <a:ext cx="779981" cy="69205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Verdana"/>
                  <a:ea typeface="华文细黑"/>
                </a:rPr>
                <a:t>Main Risk:</a:t>
              </a:r>
            </a:p>
            <a:p>
              <a:r>
                <a:rPr lang="en-US" sz="1200" b="1" dirty="0">
                  <a:solidFill>
                    <a:prstClr val="black"/>
                  </a:solidFill>
                  <a:latin typeface="Verdana"/>
                  <a:ea typeface="华文细黑"/>
                </a:rPr>
                <a:t>False Negatives</a:t>
              </a:r>
              <a:endParaRPr lang="en-US" sz="1200" dirty="0">
                <a:solidFill>
                  <a:prstClr val="black"/>
                </a:solidFill>
                <a:latin typeface="Verdana"/>
                <a:ea typeface="华文细黑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AC85C9E-3015-044F-9D84-8F527CA1E90D}"/>
                </a:ext>
              </a:extLst>
            </p:cNvPr>
            <p:cNvSpPr/>
            <p:nvPr/>
          </p:nvSpPr>
          <p:spPr>
            <a:xfrm>
              <a:off x="3331279" y="3269755"/>
              <a:ext cx="1287567" cy="34602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latin typeface="Verdana"/>
                  <a:ea typeface="华文细黑"/>
                </a:rPr>
                <a:t>Ethical Considerations</a:t>
              </a:r>
              <a:endParaRPr lang="en-US" sz="1200" dirty="0">
                <a:solidFill>
                  <a:prstClr val="white"/>
                </a:solidFill>
                <a:latin typeface="Verdana"/>
                <a:ea typeface="华文细黑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9DE1DEA-2283-FF4B-BE31-5FFE8598E18B}"/>
                </a:ext>
              </a:extLst>
            </p:cNvPr>
            <p:cNvSpPr/>
            <p:nvPr/>
          </p:nvSpPr>
          <p:spPr>
            <a:xfrm rot="1945462">
              <a:off x="2748462" y="4438719"/>
              <a:ext cx="1287567" cy="34602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latin typeface="Verdana"/>
                  <a:ea typeface="华文细黑"/>
                </a:rPr>
                <a:t>Potential Data Leakage</a:t>
              </a:r>
              <a:endParaRPr lang="en-US" sz="1200" dirty="0">
                <a:solidFill>
                  <a:prstClr val="white"/>
                </a:solidFill>
                <a:latin typeface="Verdana"/>
                <a:ea typeface="华文细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82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98A9-98DB-4919-8118-E0FFA01B43BD}" type="slidenum">
              <a:rPr lang="en-US" sz="800" smtClean="0"/>
              <a:t>22</a:t>
            </a:fld>
            <a:endParaRPr lang="en-US" sz="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B848F-A286-7E4D-9D2E-0738E6C165F0}"/>
              </a:ext>
            </a:extLst>
          </p:cNvPr>
          <p:cNvGrpSpPr/>
          <p:nvPr/>
        </p:nvGrpSpPr>
        <p:grpSpPr>
          <a:xfrm>
            <a:off x="3921292" y="1665463"/>
            <a:ext cx="4349416" cy="2929066"/>
            <a:chOff x="1254296" y="441781"/>
            <a:chExt cx="4349416" cy="2929066"/>
          </a:xfrm>
        </p:grpSpPr>
        <p:sp>
          <p:nvSpPr>
            <p:cNvPr id="10" name="文字方塊 2">
              <a:extLst>
                <a:ext uri="{FF2B5EF4-FFF2-40B4-BE49-F238E27FC236}">
                  <a16:creationId xmlns:a16="http://schemas.microsoft.com/office/drawing/2014/main" id="{55BED94E-39A3-7C4E-B8D2-1B5CADCFA1F6}"/>
                </a:ext>
              </a:extLst>
            </p:cNvPr>
            <p:cNvSpPr txBox="1"/>
            <p:nvPr/>
          </p:nvSpPr>
          <p:spPr>
            <a:xfrm>
              <a:off x="1254296" y="1362605"/>
              <a:ext cx="4349416" cy="200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zh-TW" sz="12450" dirty="0">
                  <a:solidFill>
                    <a:srgbClr val="003E69"/>
                  </a:solidFill>
                  <a:latin typeface="Arial"/>
                  <a:ea typeface="微软雅黑"/>
                  <a:cs typeface="+mn-ea"/>
                  <a:sym typeface="+mn-lt"/>
                </a:rPr>
                <a:t>Q</a:t>
              </a:r>
              <a:r>
                <a:rPr lang="en-US" altLang="zh-TW" sz="12450" dirty="0">
                  <a:solidFill>
                    <a:srgbClr val="2686A7"/>
                  </a:solidFill>
                  <a:latin typeface="Arial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TW" sz="6000" dirty="0">
                  <a:solidFill>
                    <a:srgbClr val="003E69"/>
                  </a:solidFill>
                  <a:latin typeface="Arial"/>
                  <a:ea typeface="微软雅黑"/>
                  <a:cs typeface="+mn-ea"/>
                  <a:sym typeface="+mn-lt"/>
                </a:rPr>
                <a:t>&amp;</a:t>
              </a:r>
              <a:r>
                <a:rPr lang="en-US" altLang="zh-TW" sz="12450" dirty="0">
                  <a:solidFill>
                    <a:srgbClr val="2686A7"/>
                  </a:solidFill>
                  <a:latin typeface="Arial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TW" sz="12450" dirty="0">
                  <a:solidFill>
                    <a:srgbClr val="003E69"/>
                  </a:solidFill>
                  <a:latin typeface="Arial"/>
                  <a:ea typeface="微软雅黑"/>
                  <a:cs typeface="+mn-ea"/>
                  <a:sym typeface="+mn-lt"/>
                </a:rPr>
                <a:t>A</a:t>
              </a:r>
              <a:endParaRPr lang="zh-TW" altLang="en-US" sz="12450" dirty="0">
                <a:solidFill>
                  <a:srgbClr val="003E69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手繪多邊形 14">
              <a:extLst>
                <a:ext uri="{FF2B5EF4-FFF2-40B4-BE49-F238E27FC236}">
                  <a16:creationId xmlns:a16="http://schemas.microsoft.com/office/drawing/2014/main" id="{0741581E-5BFC-B445-ADFE-1E3367289466}"/>
                </a:ext>
              </a:extLst>
            </p:cNvPr>
            <p:cNvSpPr/>
            <p:nvPr/>
          </p:nvSpPr>
          <p:spPr>
            <a:xfrm rot="12777690">
              <a:off x="3861610" y="441781"/>
              <a:ext cx="1473354" cy="1423784"/>
            </a:xfrm>
            <a:custGeom>
              <a:avLst/>
              <a:gdLst>
                <a:gd name="connsiteX0" fmla="*/ 1329178 w 1964472"/>
                <a:gd name="connsiteY0" fmla="*/ 1632709 h 1898378"/>
                <a:gd name="connsiteX1" fmla="*/ 63597 w 1964472"/>
                <a:gd name="connsiteY1" fmla="*/ 1693371 h 1898378"/>
                <a:gd name="connsiteX2" fmla="*/ 457204 w 1964472"/>
                <a:gd name="connsiteY2" fmla="*/ 693569 h 1898378"/>
                <a:gd name="connsiteX3" fmla="*/ 594723 w 1964472"/>
                <a:gd name="connsiteY3" fmla="*/ 592471 h 1898378"/>
                <a:gd name="connsiteX4" fmla="*/ 586545 w 1964472"/>
                <a:gd name="connsiteY4" fmla="*/ 511342 h 1898378"/>
                <a:gd name="connsiteX5" fmla="*/ 1097887 w 1964472"/>
                <a:gd name="connsiteY5" fmla="*/ 0 h 1898378"/>
                <a:gd name="connsiteX6" fmla="*/ 859531 w 1964472"/>
                <a:gd name="connsiteY6" fmla="*/ 363545 h 1898378"/>
                <a:gd name="connsiteX7" fmla="*/ 850107 w 1964472"/>
                <a:gd name="connsiteY7" fmla="*/ 443991 h 1898378"/>
                <a:gd name="connsiteX8" fmla="*/ 1020133 w 1964472"/>
                <a:gd name="connsiteY8" fmla="*/ 372820 h 1898378"/>
                <a:gd name="connsiteX9" fmla="*/ 1900875 w 1964472"/>
                <a:gd name="connsiteY9" fmla="*/ 501983 h 1898378"/>
                <a:gd name="connsiteX10" fmla="*/ 1329178 w 1964472"/>
                <a:gd name="connsiteY10" fmla="*/ 1632709 h 189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4472" h="1898378">
                  <a:moveTo>
                    <a:pt x="1329178" y="1632709"/>
                  </a:moveTo>
                  <a:cubicBezTo>
                    <a:pt x="821828" y="1961702"/>
                    <a:pt x="255208" y="1988862"/>
                    <a:pt x="63597" y="1693371"/>
                  </a:cubicBezTo>
                  <a:cubicBezTo>
                    <a:pt x="-104063" y="1434817"/>
                    <a:pt x="70947" y="1014906"/>
                    <a:pt x="457204" y="693569"/>
                  </a:cubicBezTo>
                  <a:lnTo>
                    <a:pt x="594723" y="592471"/>
                  </a:lnTo>
                  <a:lnTo>
                    <a:pt x="586545" y="511342"/>
                  </a:lnTo>
                  <a:cubicBezTo>
                    <a:pt x="586545" y="228936"/>
                    <a:pt x="815481" y="0"/>
                    <a:pt x="1097887" y="0"/>
                  </a:cubicBezTo>
                  <a:cubicBezTo>
                    <a:pt x="977175" y="90534"/>
                    <a:pt x="893716" y="219730"/>
                    <a:pt x="859531" y="363545"/>
                  </a:cubicBezTo>
                  <a:lnTo>
                    <a:pt x="850107" y="443991"/>
                  </a:lnTo>
                  <a:lnTo>
                    <a:pt x="1020133" y="372820"/>
                  </a:lnTo>
                  <a:cubicBezTo>
                    <a:pt x="1402515" y="240239"/>
                    <a:pt x="1757166" y="280366"/>
                    <a:pt x="1900875" y="501983"/>
                  </a:cubicBezTo>
                  <a:cubicBezTo>
                    <a:pt x="2092486" y="797474"/>
                    <a:pt x="1836529" y="1303716"/>
                    <a:pt x="1329178" y="1632709"/>
                  </a:cubicBezTo>
                  <a:close/>
                </a:path>
              </a:pathLst>
            </a:custGeom>
            <a:solidFill>
              <a:srgbClr val="003E6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72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98A9-98DB-4919-8118-E0FFA01B43BD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77AD9-9815-B449-80EF-74C9FCD60B29}"/>
              </a:ext>
            </a:extLst>
          </p:cNvPr>
          <p:cNvSpPr txBox="1"/>
          <p:nvPr/>
        </p:nvSpPr>
        <p:spPr>
          <a:xfrm>
            <a:off x="282388" y="914400"/>
            <a:ext cx="10905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https://towardsdatascience.com/meaningful-metrics-cumulative-gains-and-lyft-charts-7aac02fc5c14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https://github.com/SydneyLauren/Profit-curves-and-xkcd-plotting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https://carmenlai.com/2016/11/12/user-churn-prediction-a-machine-learning-workflow.html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https://towardsdatascience.com/decision-tree-classifier-and-cost-computation-pruning-using-python-b93a0985ea77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98A9-98DB-4919-8118-E0FFA01B43BD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77AD9-9815-B449-80EF-74C9FCD60B29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B8E6C-49C6-BB43-B3B9-F2E481C4B583}"/>
              </a:ext>
            </a:extLst>
          </p:cNvPr>
          <p:cNvSpPr txBox="1"/>
          <p:nvPr/>
        </p:nvSpPr>
        <p:spPr>
          <a:xfrm>
            <a:off x="246530" y="1547179"/>
            <a:ext cx="1110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in the Dataset (One Observation):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3DECCB61-5B49-D24B-8A16-8AEF29896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06340"/>
              </p:ext>
            </p:extLst>
          </p:nvPr>
        </p:nvGraphicFramePr>
        <p:xfrm>
          <a:off x="0" y="2001520"/>
          <a:ext cx="12192000" cy="3942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59777">
                  <a:extLst>
                    <a:ext uri="{9D8B030D-6E8A-4147-A177-3AD203B41FA5}">
                      <a16:colId xmlns:a16="http://schemas.microsoft.com/office/drawing/2014/main" val="3538634324"/>
                    </a:ext>
                  </a:extLst>
                </a:gridCol>
                <a:gridCol w="1916962">
                  <a:extLst>
                    <a:ext uri="{9D8B030D-6E8A-4147-A177-3AD203B41FA5}">
                      <a16:colId xmlns:a16="http://schemas.microsoft.com/office/drawing/2014/main" val="1267348235"/>
                    </a:ext>
                  </a:extLst>
                </a:gridCol>
                <a:gridCol w="2859896">
                  <a:extLst>
                    <a:ext uri="{9D8B030D-6E8A-4147-A177-3AD203B41FA5}">
                      <a16:colId xmlns:a16="http://schemas.microsoft.com/office/drawing/2014/main" val="2484326878"/>
                    </a:ext>
                  </a:extLst>
                </a:gridCol>
                <a:gridCol w="2233895">
                  <a:extLst>
                    <a:ext uri="{9D8B030D-6E8A-4147-A177-3AD203B41FA5}">
                      <a16:colId xmlns:a16="http://schemas.microsoft.com/office/drawing/2014/main" val="1649266414"/>
                    </a:ext>
                  </a:extLst>
                </a:gridCol>
                <a:gridCol w="2521470">
                  <a:extLst>
                    <a:ext uri="{9D8B030D-6E8A-4147-A177-3AD203B41FA5}">
                      <a16:colId xmlns:a16="http://schemas.microsoft.com/office/drawing/2014/main" val="3330915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Attrition: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BusinessTravel: </a:t>
                      </a:r>
                      <a:r>
                        <a:rPr lang="en-US" dirty="0" err="1"/>
                        <a:t>Travel_Rarely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DailyRate</a:t>
                      </a:r>
                      <a:r>
                        <a:rPr lang="en-US" dirty="0"/>
                        <a:t>: 1102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Department: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86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DistanceFromHome</a:t>
                      </a:r>
                      <a:r>
                        <a:rPr lang="en-US" dirty="0"/>
                        <a:t>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EducationField</a:t>
                      </a:r>
                      <a:r>
                        <a:rPr lang="en-US" dirty="0"/>
                        <a:t>: Life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EmployeeCount</a:t>
                      </a:r>
                      <a:r>
                        <a:rPr lang="en-US" dirty="0"/>
                        <a:t>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EmpployeeNumber</a:t>
                      </a:r>
                      <a:r>
                        <a:rPr lang="en-US" dirty="0"/>
                        <a:t>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EnvironmentSatisfaction</a:t>
                      </a:r>
                      <a:r>
                        <a:rPr lang="en-US" dirty="0"/>
                        <a:t>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Gender: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HourlyRate</a:t>
                      </a:r>
                      <a:r>
                        <a:rPr lang="en-US" dirty="0"/>
                        <a:t>: 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JobInvolvement: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JobLevel: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JobRole</a:t>
                      </a:r>
                      <a:r>
                        <a:rPr lang="en-US" dirty="0"/>
                        <a:t>: Sales Executive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JobSatisfaction: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MaritalStatus</a:t>
                      </a:r>
                      <a:r>
                        <a:rPr lang="en-US" dirty="0"/>
                        <a:t>: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MonthlyIncome</a:t>
                      </a:r>
                      <a:r>
                        <a:rPr lang="en-US" dirty="0"/>
                        <a:t>: 5993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MonthlyRate</a:t>
                      </a:r>
                      <a:r>
                        <a:rPr lang="en-US" dirty="0"/>
                        <a:t>: 19479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3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NumCompaniesWorked</a:t>
                      </a:r>
                      <a:r>
                        <a:rPr lang="en-US" dirty="0"/>
                        <a:t>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Over18: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OverTime: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PercentSalaryHike</a:t>
                      </a:r>
                      <a:r>
                        <a:rPr lang="en-US" dirty="0"/>
                        <a:t>: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PerformanceRating</a:t>
                      </a:r>
                      <a:r>
                        <a:rPr lang="en-US" dirty="0"/>
                        <a:t>: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9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RelationshipSatisfaction: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StandardHours</a:t>
                      </a:r>
                      <a:r>
                        <a:rPr lang="en-US" dirty="0"/>
                        <a:t>: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StockOptionLevel: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TotalWorkingYears: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TraniningTimesLastYear:0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6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WorkLifeBalance: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YearsAtCompany:6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YearsInCurrentRole</a:t>
                      </a:r>
                      <a:r>
                        <a:rPr lang="en-US" dirty="0"/>
                        <a:t>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YearsSinceLastPromotion:0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YearsWithCurrentManager: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60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67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98A9-98DB-4919-8118-E0FFA01B43BD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77AD9-9815-B449-80EF-74C9FCD60B29}"/>
              </a:ext>
            </a:extLst>
          </p:cNvPr>
          <p:cNvSpPr txBox="1"/>
          <p:nvPr/>
        </p:nvSpPr>
        <p:spPr>
          <a:xfrm>
            <a:off x="282388" y="914400"/>
            <a:ext cx="109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90FAC2-56E8-184E-B38A-E819AFD2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8" y="2073825"/>
            <a:ext cx="5351930" cy="39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0F1ECA-3EEF-B54A-A707-F87DC737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708" y="2073825"/>
            <a:ext cx="4502245" cy="3318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F7A8B-D877-1344-92E7-36B6B0CAE4C0}"/>
              </a:ext>
            </a:extLst>
          </p:cNvPr>
          <p:cNvSpPr txBox="1"/>
          <p:nvPr/>
        </p:nvSpPr>
        <p:spPr>
          <a:xfrm>
            <a:off x="282388" y="1596318"/>
            <a:ext cx="515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 with Multicollinear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FA19B-0137-574E-81C2-7D3F4215C1DA}"/>
              </a:ext>
            </a:extLst>
          </p:cNvPr>
          <p:cNvSpPr txBox="1"/>
          <p:nvPr/>
        </p:nvSpPr>
        <p:spPr>
          <a:xfrm>
            <a:off x="5968391" y="1596318"/>
            <a:ext cx="5936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for Visualizing Important Features From the Tree</a:t>
            </a:r>
          </a:p>
        </p:txBody>
      </p:sp>
    </p:spTree>
    <p:extLst>
      <p:ext uri="{BB962C8B-B14F-4D97-AF65-F5344CB8AC3E}">
        <p14:creationId xmlns:p14="http://schemas.microsoft.com/office/powerpoint/2010/main" val="85257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B51BF-11FC-EA46-B324-C56D08C69F00}"/>
              </a:ext>
            </a:extLst>
          </p:cNvPr>
          <p:cNvSpPr txBox="1"/>
          <p:nvPr/>
        </p:nvSpPr>
        <p:spPr>
          <a:xfrm>
            <a:off x="719666" y="2967335"/>
            <a:ext cx="10752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1560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</a:t>
            </a:r>
          </a:p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285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44FAF-A9E9-1F4E-B502-D805AB2163C9}"/>
              </a:ext>
            </a:extLst>
          </p:cNvPr>
          <p:cNvSpPr txBox="1"/>
          <p:nvPr/>
        </p:nvSpPr>
        <p:spPr>
          <a:xfrm>
            <a:off x="609600" y="924952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“Managers tend to blame their turnover problems on everything under the sun, while ignoring the crux of the matter: people don’t leave jobs; they leave managers.”   </a:t>
            </a:r>
            <a:r>
              <a:rPr lang="en-US" altLang="zh-CN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—— Travis BradBerry</a:t>
            </a:r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EA60489-76F8-E948-AE65-4FC9F21F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0D1E-DF84-7D46-A3AB-D0F5827CD559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3F034A5-B356-CD4E-83BA-D6FB0054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ISOM 672 Intro to Business Analytics Group Project Team 2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05F008A-4DC2-4A4F-B295-3C39BBE1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4</a:t>
            </a:fld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6B83AA-8F98-7944-A0EA-62EC0A75D84A}"/>
              </a:ext>
            </a:extLst>
          </p:cNvPr>
          <p:cNvGrpSpPr/>
          <p:nvPr/>
        </p:nvGrpSpPr>
        <p:grpSpPr>
          <a:xfrm>
            <a:off x="1937746" y="1803400"/>
            <a:ext cx="8538511" cy="4552950"/>
            <a:chOff x="780301" y="1620838"/>
            <a:chExt cx="7471074" cy="4140000"/>
          </a:xfrm>
        </p:grpSpPr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5A951F8C-B7C0-4544-BE52-7C99D030997C}"/>
                </a:ext>
              </a:extLst>
            </p:cNvPr>
            <p:cNvSpPr txBox="1">
              <a:spLocks/>
            </p:cNvSpPr>
            <p:nvPr/>
          </p:nvSpPr>
          <p:spPr>
            <a:xfrm>
              <a:off x="4651375" y="1620838"/>
              <a:ext cx="3600000" cy="414000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rgbClr val="BBBCBC"/>
              </a:solidFill>
            </a:ln>
          </p:spPr>
          <p:txBody>
            <a:bodyPr wrap="square" lIns="88900" tIns="88900" rIns="88900" bIns="889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spcBef>
                  <a:spcPts val="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Solution:</a:t>
              </a:r>
            </a:p>
            <a:p>
              <a:pPr lvl="0" defTabSz="914400">
                <a:spcBef>
                  <a:spcPts val="0"/>
                </a:spcBef>
              </a:pPr>
              <a:endParaRPr lang="en-US" sz="16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562950" indent="-285750" defTabSz="914400">
                <a:lnSpc>
                  <a:spcPct val="2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 classification, predictive model that can show which attributes employees' value that affect attrition rates and predict if an employee will leave their job or not</a:t>
              </a:r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E0FD063-29E2-9649-B132-58DE553E1C4B}"/>
                </a:ext>
              </a:extLst>
            </p:cNvPr>
            <p:cNvSpPr/>
            <p:nvPr/>
          </p:nvSpPr>
          <p:spPr>
            <a:xfrm rot="16200000">
              <a:off x="2265106" y="3376033"/>
              <a:ext cx="4140000" cy="629610"/>
            </a:xfrm>
            <a:prstGeom prst="trapezoid">
              <a:avLst>
                <a:gd name="adj" fmla="val 98866"/>
              </a:avLst>
            </a:prstGeom>
            <a:gradFill flip="none" rotWithShape="1">
              <a:gsLst>
                <a:gs pos="0">
                  <a:srgbClr val="8C8C8C">
                    <a:tint val="66000"/>
                    <a:satMod val="160000"/>
                  </a:srgbClr>
                </a:gs>
                <a:gs pos="50000">
                  <a:srgbClr val="8C8C8C">
                    <a:tint val="44500"/>
                    <a:satMod val="160000"/>
                  </a:srgbClr>
                </a:gs>
                <a:gs pos="100000">
                  <a:srgbClr val="8C8C8C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19050" algn="ctr">
              <a:noFill/>
              <a:miter lim="800000"/>
              <a:headEnd/>
              <a:tailEnd/>
            </a:ln>
          </p:spPr>
          <p:txBody>
            <a:bodyPr vert="eaVert" wrap="none" lIns="88900" tIns="88900" rIns="88900" bIns="88900" rtlCol="0" anchor="ctr"/>
            <a:lstStyle/>
            <a:p>
              <a:pPr algn="ctr">
                <a:spcBef>
                  <a:spcPts val="400"/>
                </a:spcBef>
                <a:buFont typeface="Wingdings 2" pitchFamily="18" charset="2"/>
                <a:buNone/>
                <a:defRPr/>
              </a:pPr>
              <a:endParaRPr lang="en-GB" sz="1200" kern="0" dirty="0">
                <a:solidFill>
                  <a:prstClr val="black"/>
                </a:solidFill>
                <a:latin typeface="Verdana"/>
                <a:ea typeface="华文细黑"/>
              </a:endParaRPr>
            </a:p>
          </p:txBody>
        </p:sp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F36E7597-C76B-D847-85DC-DE2326BF7E71}"/>
                </a:ext>
              </a:extLst>
            </p:cNvPr>
            <p:cNvSpPr txBox="1">
              <a:spLocks/>
            </p:cNvSpPr>
            <p:nvPr/>
          </p:nvSpPr>
          <p:spPr>
            <a:xfrm>
              <a:off x="780301" y="2250838"/>
              <a:ext cx="3240000" cy="2880000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rgbClr val="BBBCBC"/>
              </a:solidFill>
            </a:ln>
          </p:spPr>
          <p:txBody>
            <a:bodyPr wrap="square" lIns="88900" tIns="88900" rIns="88900" bIns="889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spcBef>
                  <a:spcPts val="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Issue:</a:t>
              </a:r>
            </a:p>
            <a:p>
              <a:pPr lvl="0" defTabSz="914400">
                <a:spcBef>
                  <a:spcPts val="0"/>
                </a:spcBef>
              </a:pPr>
              <a:endParaRPr lang="en-US" sz="16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562950" indent="-285750" defTabSz="91440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1600" u="sng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Many companies do not know why their employees leave </a:t>
              </a:r>
            </a:p>
            <a:p>
              <a:pPr marL="742950" lvl="1" indent="-285750" defTabSz="914400">
                <a:spcBef>
                  <a:spcPts val="0"/>
                </a:spcBef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Employees’ satisfaction is crucial in ensuring a lasting and productive workforce</a:t>
              </a:r>
            </a:p>
            <a:p>
              <a:pPr marL="742950" lvl="1" indent="-285750" defTabSz="914400">
                <a:spcBef>
                  <a:spcPts val="0"/>
                </a:spcBef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Tech companies’ greatest assets are their employees</a:t>
              </a:r>
            </a:p>
          </p:txBody>
        </p:sp>
      </p:grpSp>
      <p:sp>
        <p:nvSpPr>
          <p:cNvPr id="28" name="Freeform 636">
            <a:extLst>
              <a:ext uri="{FF2B5EF4-FFF2-40B4-BE49-F238E27FC236}">
                <a16:creationId xmlns:a16="http://schemas.microsoft.com/office/drawing/2014/main" id="{FB6B1FBC-CDE0-334A-947C-023CF0AA96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581" y="994607"/>
            <a:ext cx="507019" cy="507019"/>
          </a:xfrm>
          <a:custGeom>
            <a:avLst/>
            <a:gdLst>
              <a:gd name="T0" fmla="*/ 260 w 512"/>
              <a:gd name="T1" fmla="*/ 165 h 512"/>
              <a:gd name="T2" fmla="*/ 295 w 512"/>
              <a:gd name="T3" fmla="*/ 288 h 512"/>
              <a:gd name="T4" fmla="*/ 128 w 512"/>
              <a:gd name="T5" fmla="*/ 288 h 512"/>
              <a:gd name="T6" fmla="*/ 119 w 512"/>
              <a:gd name="T7" fmla="*/ 250 h 512"/>
              <a:gd name="T8" fmla="*/ 260 w 512"/>
              <a:gd name="T9" fmla="*/ 165 h 512"/>
              <a:gd name="T10" fmla="*/ 192 w 512"/>
              <a:gd name="T11" fmla="*/ 309 h 512"/>
              <a:gd name="T12" fmla="*/ 213 w 512"/>
              <a:gd name="T13" fmla="*/ 330 h 512"/>
              <a:gd name="T14" fmla="*/ 234 w 512"/>
              <a:gd name="T15" fmla="*/ 309 h 512"/>
              <a:gd name="T16" fmla="*/ 234 w 512"/>
              <a:gd name="T17" fmla="*/ 309 h 512"/>
              <a:gd name="T18" fmla="*/ 192 w 512"/>
              <a:gd name="T19" fmla="*/ 309 h 512"/>
              <a:gd name="T20" fmla="*/ 192 w 512"/>
              <a:gd name="T21" fmla="*/ 309 h 512"/>
              <a:gd name="T22" fmla="*/ 512 w 512"/>
              <a:gd name="T23" fmla="*/ 256 h 512"/>
              <a:gd name="T24" fmla="*/ 256 w 512"/>
              <a:gd name="T25" fmla="*/ 512 h 512"/>
              <a:gd name="T26" fmla="*/ 0 w 512"/>
              <a:gd name="T27" fmla="*/ 256 h 512"/>
              <a:gd name="T28" fmla="*/ 256 w 512"/>
              <a:gd name="T29" fmla="*/ 0 h 512"/>
              <a:gd name="T30" fmla="*/ 512 w 512"/>
              <a:gd name="T31" fmla="*/ 256 h 512"/>
              <a:gd name="T32" fmla="*/ 301 w 512"/>
              <a:gd name="T33" fmla="*/ 177 h 512"/>
              <a:gd name="T34" fmla="*/ 309 w 512"/>
              <a:gd name="T35" fmla="*/ 181 h 512"/>
              <a:gd name="T36" fmla="*/ 316 w 512"/>
              <a:gd name="T37" fmla="*/ 179 h 512"/>
              <a:gd name="T38" fmla="*/ 369 w 512"/>
              <a:gd name="T39" fmla="*/ 136 h 512"/>
              <a:gd name="T40" fmla="*/ 371 w 512"/>
              <a:gd name="T41" fmla="*/ 121 h 512"/>
              <a:gd name="T42" fmla="*/ 356 w 512"/>
              <a:gd name="T43" fmla="*/ 119 h 512"/>
              <a:gd name="T44" fmla="*/ 302 w 512"/>
              <a:gd name="T45" fmla="*/ 162 h 512"/>
              <a:gd name="T46" fmla="*/ 301 w 512"/>
              <a:gd name="T47" fmla="*/ 177 h 512"/>
              <a:gd name="T48" fmla="*/ 319 w 512"/>
              <a:gd name="T49" fmla="*/ 295 h 512"/>
              <a:gd name="T50" fmla="*/ 277 w 512"/>
              <a:gd name="T51" fmla="*/ 146 h 512"/>
              <a:gd name="T52" fmla="*/ 270 w 512"/>
              <a:gd name="T53" fmla="*/ 139 h 512"/>
              <a:gd name="T54" fmla="*/ 261 w 512"/>
              <a:gd name="T55" fmla="*/ 140 h 512"/>
              <a:gd name="T56" fmla="*/ 101 w 512"/>
              <a:gd name="T57" fmla="*/ 236 h 512"/>
              <a:gd name="T58" fmla="*/ 96 w 512"/>
              <a:gd name="T59" fmla="*/ 248 h 512"/>
              <a:gd name="T60" fmla="*/ 110 w 512"/>
              <a:gd name="T61" fmla="*/ 301 h 512"/>
              <a:gd name="T62" fmla="*/ 120 w 512"/>
              <a:gd name="T63" fmla="*/ 309 h 512"/>
              <a:gd name="T64" fmla="*/ 170 w 512"/>
              <a:gd name="T65" fmla="*/ 309 h 512"/>
              <a:gd name="T66" fmla="*/ 170 w 512"/>
              <a:gd name="T67" fmla="*/ 309 h 512"/>
              <a:gd name="T68" fmla="*/ 213 w 512"/>
              <a:gd name="T69" fmla="*/ 352 h 512"/>
              <a:gd name="T70" fmla="*/ 256 w 512"/>
              <a:gd name="T71" fmla="*/ 309 h 512"/>
              <a:gd name="T72" fmla="*/ 256 w 512"/>
              <a:gd name="T73" fmla="*/ 309 h 512"/>
              <a:gd name="T74" fmla="*/ 309 w 512"/>
              <a:gd name="T75" fmla="*/ 309 h 512"/>
              <a:gd name="T76" fmla="*/ 309 w 512"/>
              <a:gd name="T77" fmla="*/ 309 h 512"/>
              <a:gd name="T78" fmla="*/ 318 w 512"/>
              <a:gd name="T79" fmla="*/ 305 h 512"/>
              <a:gd name="T80" fmla="*/ 319 w 512"/>
              <a:gd name="T81" fmla="*/ 295 h 512"/>
              <a:gd name="T82" fmla="*/ 416 w 512"/>
              <a:gd name="T83" fmla="*/ 279 h 512"/>
              <a:gd name="T84" fmla="*/ 407 w 512"/>
              <a:gd name="T85" fmla="*/ 266 h 512"/>
              <a:gd name="T86" fmla="*/ 343 w 512"/>
              <a:gd name="T87" fmla="*/ 256 h 512"/>
              <a:gd name="T88" fmla="*/ 330 w 512"/>
              <a:gd name="T89" fmla="*/ 265 h 512"/>
              <a:gd name="T90" fmla="*/ 339 w 512"/>
              <a:gd name="T91" fmla="*/ 277 h 512"/>
              <a:gd name="T92" fmla="*/ 403 w 512"/>
              <a:gd name="T93" fmla="*/ 288 h 512"/>
              <a:gd name="T94" fmla="*/ 405 w 512"/>
              <a:gd name="T95" fmla="*/ 288 h 512"/>
              <a:gd name="T96" fmla="*/ 416 w 512"/>
              <a:gd name="T97" fmla="*/ 279 h 512"/>
              <a:gd name="T98" fmla="*/ 415 w 512"/>
              <a:gd name="T99" fmla="*/ 189 h 512"/>
              <a:gd name="T100" fmla="*/ 402 w 512"/>
              <a:gd name="T101" fmla="*/ 181 h 512"/>
              <a:gd name="T102" fmla="*/ 327 w 512"/>
              <a:gd name="T103" fmla="*/ 203 h 512"/>
              <a:gd name="T104" fmla="*/ 320 w 512"/>
              <a:gd name="T105" fmla="*/ 216 h 512"/>
              <a:gd name="T106" fmla="*/ 330 w 512"/>
              <a:gd name="T107" fmla="*/ 224 h 512"/>
              <a:gd name="T108" fmla="*/ 333 w 512"/>
              <a:gd name="T109" fmla="*/ 223 h 512"/>
              <a:gd name="T110" fmla="*/ 408 w 512"/>
              <a:gd name="T111" fmla="*/ 202 h 512"/>
              <a:gd name="T112" fmla="*/ 415 w 512"/>
              <a:gd name="T113" fmla="*/ 18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12" h="512">
                <a:moveTo>
                  <a:pt x="260" y="165"/>
                </a:moveTo>
                <a:cubicBezTo>
                  <a:pt x="295" y="288"/>
                  <a:pt x="295" y="288"/>
                  <a:pt x="295" y="288"/>
                </a:cubicBezTo>
                <a:cubicBezTo>
                  <a:pt x="128" y="288"/>
                  <a:pt x="128" y="288"/>
                  <a:pt x="128" y="288"/>
                </a:cubicBezTo>
                <a:cubicBezTo>
                  <a:pt x="119" y="250"/>
                  <a:pt x="119" y="250"/>
                  <a:pt x="119" y="250"/>
                </a:cubicBezTo>
                <a:lnTo>
                  <a:pt x="260" y="165"/>
                </a:lnTo>
                <a:close/>
                <a:moveTo>
                  <a:pt x="192" y="309"/>
                </a:moveTo>
                <a:cubicBezTo>
                  <a:pt x="192" y="321"/>
                  <a:pt x="201" y="330"/>
                  <a:pt x="213" y="330"/>
                </a:cubicBezTo>
                <a:cubicBezTo>
                  <a:pt x="225" y="330"/>
                  <a:pt x="234" y="321"/>
                  <a:pt x="234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192" y="309"/>
                  <a:pt x="192" y="309"/>
                  <a:pt x="192" y="309"/>
                </a:cubicBezTo>
                <a:cubicBezTo>
                  <a:pt x="192" y="309"/>
                  <a:pt x="192" y="309"/>
                  <a:pt x="192" y="309"/>
                </a:cubicBez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301" y="177"/>
                </a:moveTo>
                <a:cubicBezTo>
                  <a:pt x="303" y="180"/>
                  <a:pt x="306" y="181"/>
                  <a:pt x="309" y="181"/>
                </a:cubicBezTo>
                <a:cubicBezTo>
                  <a:pt x="311" y="181"/>
                  <a:pt x="314" y="180"/>
                  <a:pt x="316" y="179"/>
                </a:cubicBezTo>
                <a:cubicBezTo>
                  <a:pt x="369" y="136"/>
                  <a:pt x="369" y="136"/>
                  <a:pt x="369" y="136"/>
                </a:cubicBezTo>
                <a:cubicBezTo>
                  <a:pt x="374" y="132"/>
                  <a:pt x="374" y="126"/>
                  <a:pt x="371" y="121"/>
                </a:cubicBezTo>
                <a:cubicBezTo>
                  <a:pt x="367" y="116"/>
                  <a:pt x="360" y="116"/>
                  <a:pt x="356" y="119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298" y="166"/>
                  <a:pt x="297" y="172"/>
                  <a:pt x="301" y="177"/>
                </a:cubicBezTo>
                <a:close/>
                <a:moveTo>
                  <a:pt x="319" y="295"/>
                </a:moveTo>
                <a:cubicBezTo>
                  <a:pt x="277" y="146"/>
                  <a:pt x="277" y="146"/>
                  <a:pt x="277" y="146"/>
                </a:cubicBezTo>
                <a:cubicBezTo>
                  <a:pt x="276" y="143"/>
                  <a:pt x="273" y="140"/>
                  <a:pt x="270" y="139"/>
                </a:cubicBezTo>
                <a:cubicBezTo>
                  <a:pt x="267" y="138"/>
                  <a:pt x="264" y="138"/>
                  <a:pt x="261" y="140"/>
                </a:cubicBezTo>
                <a:cubicBezTo>
                  <a:pt x="101" y="236"/>
                  <a:pt x="101" y="236"/>
                  <a:pt x="101" y="236"/>
                </a:cubicBezTo>
                <a:cubicBezTo>
                  <a:pt x="97" y="238"/>
                  <a:pt x="95" y="243"/>
                  <a:pt x="96" y="248"/>
                </a:cubicBezTo>
                <a:cubicBezTo>
                  <a:pt x="110" y="301"/>
                  <a:pt x="110" y="301"/>
                  <a:pt x="110" y="301"/>
                </a:cubicBezTo>
                <a:cubicBezTo>
                  <a:pt x="111" y="306"/>
                  <a:pt x="115" y="309"/>
                  <a:pt x="120" y="309"/>
                </a:cubicBezTo>
                <a:cubicBezTo>
                  <a:pt x="170" y="309"/>
                  <a:pt x="170" y="309"/>
                  <a:pt x="170" y="309"/>
                </a:cubicBezTo>
                <a:cubicBezTo>
                  <a:pt x="170" y="309"/>
                  <a:pt x="170" y="309"/>
                  <a:pt x="170" y="309"/>
                </a:cubicBezTo>
                <a:cubicBezTo>
                  <a:pt x="170" y="333"/>
                  <a:pt x="189" y="352"/>
                  <a:pt x="213" y="352"/>
                </a:cubicBezTo>
                <a:cubicBezTo>
                  <a:pt x="237" y="352"/>
                  <a:pt x="256" y="333"/>
                  <a:pt x="256" y="309"/>
                </a:cubicBezTo>
                <a:cubicBezTo>
                  <a:pt x="256" y="309"/>
                  <a:pt x="256" y="309"/>
                  <a:pt x="256" y="309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312" y="309"/>
                  <a:pt x="316" y="307"/>
                  <a:pt x="318" y="305"/>
                </a:cubicBezTo>
                <a:cubicBezTo>
                  <a:pt x="320" y="302"/>
                  <a:pt x="320" y="299"/>
                  <a:pt x="319" y="295"/>
                </a:cubicBezTo>
                <a:close/>
                <a:moveTo>
                  <a:pt x="416" y="279"/>
                </a:moveTo>
                <a:cubicBezTo>
                  <a:pt x="416" y="273"/>
                  <a:pt x="413" y="267"/>
                  <a:pt x="407" y="266"/>
                </a:cubicBezTo>
                <a:cubicBezTo>
                  <a:pt x="343" y="256"/>
                  <a:pt x="343" y="256"/>
                  <a:pt x="343" y="256"/>
                </a:cubicBezTo>
                <a:cubicBezTo>
                  <a:pt x="337" y="255"/>
                  <a:pt x="331" y="259"/>
                  <a:pt x="330" y="265"/>
                </a:cubicBezTo>
                <a:cubicBezTo>
                  <a:pt x="330" y="270"/>
                  <a:pt x="333" y="276"/>
                  <a:pt x="339" y="277"/>
                </a:cubicBezTo>
                <a:cubicBezTo>
                  <a:pt x="403" y="288"/>
                  <a:pt x="403" y="288"/>
                  <a:pt x="403" y="288"/>
                </a:cubicBezTo>
                <a:cubicBezTo>
                  <a:pt x="404" y="288"/>
                  <a:pt x="404" y="288"/>
                  <a:pt x="405" y="288"/>
                </a:cubicBezTo>
                <a:cubicBezTo>
                  <a:pt x="410" y="288"/>
                  <a:pt x="415" y="284"/>
                  <a:pt x="416" y="279"/>
                </a:cubicBezTo>
                <a:close/>
                <a:moveTo>
                  <a:pt x="415" y="189"/>
                </a:moveTo>
                <a:cubicBezTo>
                  <a:pt x="414" y="183"/>
                  <a:pt x="408" y="180"/>
                  <a:pt x="402" y="181"/>
                </a:cubicBezTo>
                <a:cubicBezTo>
                  <a:pt x="327" y="203"/>
                  <a:pt x="327" y="203"/>
                  <a:pt x="327" y="203"/>
                </a:cubicBezTo>
                <a:cubicBezTo>
                  <a:pt x="322" y="204"/>
                  <a:pt x="318" y="210"/>
                  <a:pt x="320" y="216"/>
                </a:cubicBezTo>
                <a:cubicBezTo>
                  <a:pt x="321" y="221"/>
                  <a:pt x="326" y="224"/>
                  <a:pt x="330" y="224"/>
                </a:cubicBezTo>
                <a:cubicBezTo>
                  <a:pt x="331" y="224"/>
                  <a:pt x="332" y="224"/>
                  <a:pt x="333" y="223"/>
                </a:cubicBezTo>
                <a:cubicBezTo>
                  <a:pt x="408" y="202"/>
                  <a:pt x="408" y="202"/>
                  <a:pt x="408" y="202"/>
                </a:cubicBezTo>
                <a:cubicBezTo>
                  <a:pt x="414" y="200"/>
                  <a:pt x="417" y="194"/>
                  <a:pt x="415" y="1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28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</a:p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193224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42F77-5D95-FB48-9595-58157EFD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8CC-8F68-BE45-99D2-F3FB6CA6405A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3F65E-623C-6744-8C82-7FF19F86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C2B00-55D2-7D42-9751-951F905E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6</a:t>
            </a:fld>
            <a:endParaRPr lang="en-US" sz="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1D450-F07D-6B4F-B1E6-117E715779C7}"/>
              </a:ext>
            </a:extLst>
          </p:cNvPr>
          <p:cNvSpPr txBox="1"/>
          <p:nvPr/>
        </p:nvSpPr>
        <p:spPr>
          <a:xfrm>
            <a:off x="826989" y="956796"/>
            <a:ext cx="10672482" cy="75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“IBM HR Analytics Employee Attrition &amp; Performance”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 by IBM Data Scientists to predict attrition rates in companies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Kaggle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Data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Structure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1470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observations (rows),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variables,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attributes (independent variable)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Type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two data types: categorical and numeric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Meaning of our Data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features are ordinal variables. Many of them have a range from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1-4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1-5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 lower the ordinal variable, the worse it is in this case. For instance, Job Satisfaction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“Low”, while 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“Very High”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 Variable (label)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Attrition is our target variable, and we would like to find out why employees are leaving the company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Data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Luckily for us, there is no missing data! This will make us easier to work with the dataset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7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42F77-5D95-FB48-9595-58157EFD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8CC-8F68-BE45-99D2-F3FB6CA6405A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3F65E-623C-6744-8C82-7FF19F86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C2B00-55D2-7D42-9751-951F905E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7</a:t>
            </a:fld>
            <a:endParaRPr lang="en-US"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F2C1C-E6B6-1C4A-879D-DC76A9B5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78" y="1956429"/>
            <a:ext cx="5631952" cy="3917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CCD20-33C2-0442-9756-BD38EA497B8B}"/>
              </a:ext>
            </a:extLst>
          </p:cNvPr>
          <p:cNvSpPr txBox="1"/>
          <p:nvPr/>
        </p:nvSpPr>
        <p:spPr>
          <a:xfrm>
            <a:off x="405777" y="1105057"/>
            <a:ext cx="670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Visualization of Target Variable </a:t>
            </a: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Attrition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59210-BD2D-AF43-A66B-15C82661A78D}"/>
              </a:ext>
            </a:extLst>
          </p:cNvPr>
          <p:cNvSpPr txBox="1"/>
          <p:nvPr/>
        </p:nvSpPr>
        <p:spPr>
          <a:xfrm>
            <a:off x="6817659" y="2664501"/>
            <a:ext cx="4679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distribution of the attrition variable is class no 84%, class yes 16%, the ratio of no/yes is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5.25:1</a:t>
            </a:r>
          </a:p>
          <a:p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 imbalance influences a learning algorithm during model fitting, we will use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resampling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method to obtain a 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2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4A66A-56E7-6E42-AF27-EC3874F38777}"/>
              </a:ext>
            </a:extLst>
          </p:cNvPr>
          <p:cNvGrpSpPr/>
          <p:nvPr/>
        </p:nvGrpSpPr>
        <p:grpSpPr>
          <a:xfrm>
            <a:off x="0" y="0"/>
            <a:ext cx="12530667" cy="646331"/>
            <a:chOff x="0" y="0"/>
            <a:chExt cx="12035674" cy="64633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6E37630-51D7-FE4B-B311-FF2BF98CA09A}"/>
                </a:ext>
              </a:extLst>
            </p:cNvPr>
            <p:cNvSpPr/>
            <p:nvPr/>
          </p:nvSpPr>
          <p:spPr>
            <a:xfrm>
              <a:off x="0" y="0"/>
              <a:ext cx="2169396" cy="64633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华文细黑"/>
                  <a:cs typeface="+mn-cs"/>
                </a:rPr>
                <a:t>Business Understanding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C9028B7-77E8-A548-9AE4-D4196F81D4F3}"/>
                </a:ext>
              </a:extLst>
            </p:cNvPr>
            <p:cNvSpPr/>
            <p:nvPr/>
          </p:nvSpPr>
          <p:spPr>
            <a:xfrm>
              <a:off x="1973256" y="0"/>
              <a:ext cx="2169396" cy="646331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Understanding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59696C8-DAD1-E549-A82F-625FD9D55FE2}"/>
                </a:ext>
              </a:extLst>
            </p:cNvPr>
            <p:cNvSpPr/>
            <p:nvPr/>
          </p:nvSpPr>
          <p:spPr>
            <a:xfrm>
              <a:off x="3946511" y="0"/>
              <a:ext cx="2169396" cy="64633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Verdana"/>
                  <a:ea typeface="华文细黑"/>
                </a:rPr>
                <a:t>Data Preparation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140AA1B1-A522-5942-B9C0-DEA730D36AC7}"/>
                </a:ext>
              </a:extLst>
            </p:cNvPr>
            <p:cNvSpPr/>
            <p:nvPr/>
          </p:nvSpPr>
          <p:spPr>
            <a:xfrm>
              <a:off x="5919767" y="0"/>
              <a:ext cx="2169396" cy="64633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Modeling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662AC6BA-6493-294A-9ECE-1B90533FBC51}"/>
                </a:ext>
              </a:extLst>
            </p:cNvPr>
            <p:cNvSpPr/>
            <p:nvPr/>
          </p:nvSpPr>
          <p:spPr>
            <a:xfrm>
              <a:off x="7893022" y="0"/>
              <a:ext cx="2169396" cy="646331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Evaluation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B3F5BE80-BB1A-4F4D-BB63-C111FBEC1098}"/>
                </a:ext>
              </a:extLst>
            </p:cNvPr>
            <p:cNvSpPr/>
            <p:nvPr/>
          </p:nvSpPr>
          <p:spPr>
            <a:xfrm>
              <a:off x="9866278" y="0"/>
              <a:ext cx="2169396" cy="646331"/>
            </a:xfrm>
            <a:prstGeom prst="chevron">
              <a:avLst/>
            </a:prstGeom>
            <a:solidFill>
              <a:schemeClr val="tx1"/>
            </a:solidFill>
            <a:ln w="6350" cap="flat" cmpd="sng" algn="ctr">
              <a:noFill/>
              <a:prstDash val="solid"/>
            </a:ln>
            <a:effectLst/>
          </p:spPr>
          <p:txBody>
            <a:bodyPr lIns="88900" tIns="88900" rIns="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Verdana"/>
                  <a:ea typeface="华文细黑"/>
                </a:rPr>
                <a:t>Deployment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华文细黑"/>
                <a:cs typeface="+mn-cs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42F77-5D95-FB48-9595-58157EFD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D8CC-8F68-BE45-99D2-F3FB6CA6405A}" type="datetime2">
              <a:rPr lang="en-US" sz="800" smtClean="0"/>
              <a:t>Sunday, October 11, 2020</a:t>
            </a:fld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3F65E-623C-6744-8C82-7FF19F86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ISOM 672 Intro to Business Analytics Group Project Team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C2B00-55D2-7D42-9751-951F905E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B266-7584-451A-9C75-7BE4F74A4708}" type="slidenum">
              <a:rPr lang="en-US" sz="800" smtClean="0"/>
              <a:t>8</a:t>
            </a:fld>
            <a:endParaRPr lang="en-US" sz="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CD20-33C2-0442-9756-BD38EA497B8B}"/>
              </a:ext>
            </a:extLst>
          </p:cNvPr>
          <p:cNvSpPr txBox="1"/>
          <p:nvPr/>
        </p:nvSpPr>
        <p:spPr>
          <a:xfrm>
            <a:off x="405776" y="1105057"/>
            <a:ext cx="986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Visualization of Attributes </a:t>
            </a: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Over Time, Stock Option Level, Job Level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E7F2E2-4B20-1842-9C68-26DC59F7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" y="1797584"/>
            <a:ext cx="3831864" cy="25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3FFE80-A6A5-EA4E-8F1D-F9C68FBB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07" y="1664786"/>
            <a:ext cx="4583953" cy="32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8C474-FF57-D745-9A5F-1065F156E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494" y="2662876"/>
            <a:ext cx="3323813" cy="37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11F0D-7F9F-D94E-A40B-6712D809DE2E}"/>
              </a:ext>
            </a:extLst>
          </p:cNvPr>
          <p:cNvSpPr txBox="1"/>
          <p:nvPr/>
        </p:nvSpPr>
        <p:spPr>
          <a:xfrm>
            <a:off x="672353" y="2767280"/>
            <a:ext cx="813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</a:p>
          <a:p>
            <a:r>
              <a:rPr lang="en-US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5524595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73_T_PGO_TOP100_IBM(16_9)" id="{4D3B465E-766E-4BC5-B56A-1837E516C862}" vid="{03C77EFD-4904-4D25-A41B-D2DA346362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1445</Words>
  <Application>Microsoft Macintosh PowerPoint</Application>
  <PresentationFormat>Widescreen</PresentationFormat>
  <Paragraphs>318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Microsoft YaHei</vt:lpstr>
      <vt:lpstr>Arial</vt:lpstr>
      <vt:lpstr>Calibri</vt:lpstr>
      <vt:lpstr>Calibri Light</vt:lpstr>
      <vt:lpstr>Courier New</vt:lpstr>
      <vt:lpstr>Verdana</vt:lpstr>
      <vt:lpstr>Wingdings</vt:lpstr>
      <vt:lpstr>Wingdings 2</vt:lpstr>
      <vt:lpstr>1_Office Theme</vt:lpstr>
      <vt:lpstr> Employee Attrition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my presentation about: IBM Corp</dc:title>
  <dc:creator>Zhang, Jingyi</dc:creator>
  <cp:lastModifiedBy>Zhang, Jingyi</cp:lastModifiedBy>
  <cp:revision>162</cp:revision>
  <dcterms:created xsi:type="dcterms:W3CDTF">2020-10-09T23:17:23Z</dcterms:created>
  <dcterms:modified xsi:type="dcterms:W3CDTF">2020-10-12T03:40:44Z</dcterms:modified>
</cp:coreProperties>
</file>